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317" r:id="rId3"/>
    <p:sldId id="685" r:id="rId4"/>
    <p:sldId id="700" r:id="rId5"/>
    <p:sldId id="324" r:id="rId6"/>
    <p:sldId id="690" r:id="rId7"/>
    <p:sldId id="701" r:id="rId8"/>
    <p:sldId id="385" r:id="rId9"/>
    <p:sldId id="702" r:id="rId10"/>
    <p:sldId id="687" r:id="rId11"/>
    <p:sldId id="386" r:id="rId12"/>
    <p:sldId id="703" r:id="rId13"/>
    <p:sldId id="694" r:id="rId14"/>
    <p:sldId id="704" r:id="rId15"/>
    <p:sldId id="393" r:id="rId16"/>
    <p:sldId id="389" r:id="rId17"/>
    <p:sldId id="390" r:id="rId18"/>
    <p:sldId id="391" r:id="rId19"/>
    <p:sldId id="695" r:id="rId20"/>
    <p:sldId id="705" r:id="rId21"/>
    <p:sldId id="696" r:id="rId22"/>
    <p:sldId id="332" r:id="rId23"/>
    <p:sldId id="333" r:id="rId24"/>
    <p:sldId id="692" r:id="rId25"/>
    <p:sldId id="336" r:id="rId26"/>
    <p:sldId id="714" r:id="rId27"/>
    <p:sldId id="337" r:id="rId28"/>
    <p:sldId id="338" r:id="rId29"/>
    <p:sldId id="709" r:id="rId30"/>
    <p:sldId id="706" r:id="rId31"/>
    <p:sldId id="388" r:id="rId32"/>
    <p:sldId id="697" r:id="rId33"/>
    <p:sldId id="712" r:id="rId34"/>
    <p:sldId id="380" r:id="rId35"/>
    <p:sldId id="711" r:id="rId36"/>
    <p:sldId id="698" r:id="rId37"/>
    <p:sldId id="699" r:id="rId38"/>
    <p:sldId id="707" r:id="rId39"/>
    <p:sldId id="710" r:id="rId40"/>
    <p:sldId id="713" r:id="rId41"/>
    <p:sldId id="323" r:id="rId42"/>
    <p:sldId id="318" r:id="rId4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107"/>
    <a:srgbClr val="4A4A49"/>
    <a:srgbClr val="FFFFFF"/>
    <a:srgbClr val="EDEDED"/>
    <a:srgbClr val="929497"/>
    <a:srgbClr val="F3F3F3"/>
    <a:srgbClr val="FEFEFE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1" autoAdjust="0"/>
    <p:restoredTop sz="94698" autoAdjust="0"/>
  </p:normalViewPr>
  <p:slideViewPr>
    <p:cSldViewPr snapToGrid="0" showGuides="1">
      <p:cViewPr varScale="1">
        <p:scale>
          <a:sx n="66" d="100"/>
          <a:sy n="66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A197-BFFF-4A87-BC8D-6B54FD4E58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B9F5387-A20C-4B48-9ADA-5B6F00F78184}">
      <dgm:prSet phldrT="[Text]"/>
      <dgm:spPr/>
      <dgm:t>
        <a:bodyPr/>
        <a:lstStyle/>
        <a:p>
          <a:r>
            <a:rPr lang="nl-BE" dirty="0"/>
            <a:t>1</a:t>
          </a:r>
        </a:p>
      </dgm:t>
    </dgm:pt>
    <dgm:pt modelId="{262B6528-3791-4B6C-B773-4913C45C054C}" type="parTrans" cxnId="{BC027A62-8BE8-4C6B-8BFC-6851DD162884}">
      <dgm:prSet/>
      <dgm:spPr/>
      <dgm:t>
        <a:bodyPr/>
        <a:lstStyle/>
        <a:p>
          <a:endParaRPr lang="nl-BE"/>
        </a:p>
      </dgm:t>
    </dgm:pt>
    <dgm:pt modelId="{E6680995-EFCF-49AB-A01F-7D3F856C1364}" type="sibTrans" cxnId="{BC027A62-8BE8-4C6B-8BFC-6851DD162884}">
      <dgm:prSet/>
      <dgm:spPr/>
      <dgm:t>
        <a:bodyPr/>
        <a:lstStyle/>
        <a:p>
          <a:endParaRPr lang="nl-BE"/>
        </a:p>
      </dgm:t>
    </dgm:pt>
    <dgm:pt modelId="{86B81B8B-5249-4D18-90F8-BD063CE3EF9B}">
      <dgm:prSet phldrT="[Text]"/>
      <dgm:spPr/>
      <dgm:t>
        <a:bodyPr/>
        <a:lstStyle/>
        <a:p>
          <a:r>
            <a:rPr lang="nl-BE" dirty="0"/>
            <a:t>Niveau 1 (lichte inbreuken): vnl. niet-naleving verplichtingen van louter administratieve aard (bijv. kennisgeving bij tijdskrediet aan RVA, kennisgeving aan directeur </a:t>
          </a:r>
          <a:r>
            <a:rPr lang="nl-BE" dirty="0" err="1"/>
            <a:t>subregionale</a:t>
          </a:r>
          <a:r>
            <a:rPr lang="nl-BE" dirty="0"/>
            <a:t> tewerkstellingsdienst bij collectief ontslag) </a:t>
          </a:r>
        </a:p>
      </dgm:t>
    </dgm:pt>
    <dgm:pt modelId="{AA053D55-0A9F-47F4-B85B-B27433338C8A}" type="parTrans" cxnId="{2E7F87D3-1F78-436F-8D32-4F85198985DD}">
      <dgm:prSet/>
      <dgm:spPr/>
      <dgm:t>
        <a:bodyPr/>
        <a:lstStyle/>
        <a:p>
          <a:endParaRPr lang="nl-BE"/>
        </a:p>
      </dgm:t>
    </dgm:pt>
    <dgm:pt modelId="{DB5EFD28-FA1B-49D4-BB1B-6734C92F6926}" type="sibTrans" cxnId="{2E7F87D3-1F78-436F-8D32-4F85198985DD}">
      <dgm:prSet/>
      <dgm:spPr/>
      <dgm:t>
        <a:bodyPr/>
        <a:lstStyle/>
        <a:p>
          <a:endParaRPr lang="nl-BE"/>
        </a:p>
      </dgm:t>
    </dgm:pt>
    <dgm:pt modelId="{EEA19C8A-6CE8-4154-BDBB-456B10077FCE}">
      <dgm:prSet phldrT="[Text]"/>
      <dgm:spPr/>
      <dgm:t>
        <a:bodyPr/>
        <a:lstStyle/>
        <a:p>
          <a:r>
            <a:rPr lang="nl-BE" dirty="0"/>
            <a:t>2</a:t>
          </a:r>
        </a:p>
      </dgm:t>
    </dgm:pt>
    <dgm:pt modelId="{B9CAEA13-F82D-48D9-8CB2-50B3307C6023}" type="parTrans" cxnId="{663CE27E-0FA2-4D52-A0EA-C46CA38B0996}">
      <dgm:prSet/>
      <dgm:spPr/>
      <dgm:t>
        <a:bodyPr/>
        <a:lstStyle/>
        <a:p>
          <a:endParaRPr lang="nl-BE"/>
        </a:p>
      </dgm:t>
    </dgm:pt>
    <dgm:pt modelId="{BAE7DA0F-9F92-4FAA-8217-13505CE33DE6}" type="sibTrans" cxnId="{663CE27E-0FA2-4D52-A0EA-C46CA38B0996}">
      <dgm:prSet/>
      <dgm:spPr/>
      <dgm:t>
        <a:bodyPr/>
        <a:lstStyle/>
        <a:p>
          <a:endParaRPr lang="nl-BE"/>
        </a:p>
      </dgm:t>
    </dgm:pt>
    <dgm:pt modelId="{30F562A8-6803-48DE-AAD4-0D25E7231D44}">
      <dgm:prSet phldrT="[Text]"/>
      <dgm:spPr/>
      <dgm:t>
        <a:bodyPr/>
        <a:lstStyle/>
        <a:p>
          <a:r>
            <a:rPr lang="nl-BE" dirty="0"/>
            <a:t>Niveau 2 (inbreuken van matige ernst): arbeidsduur, nachtarbeid, uitzendarbeid buiten toegestane gevallen of zonder naleving procedure, individuele rekening, …        corona</a:t>
          </a:r>
        </a:p>
      </dgm:t>
    </dgm:pt>
    <dgm:pt modelId="{FA7F1ED7-FDC0-472C-88CB-E1D297767F40}" type="parTrans" cxnId="{218DD991-C15F-4D17-99BC-9FF0FE0B6D86}">
      <dgm:prSet/>
      <dgm:spPr/>
      <dgm:t>
        <a:bodyPr/>
        <a:lstStyle/>
        <a:p>
          <a:endParaRPr lang="nl-BE"/>
        </a:p>
      </dgm:t>
    </dgm:pt>
    <dgm:pt modelId="{26AF74F3-146C-4630-8733-251391AF30CB}" type="sibTrans" cxnId="{218DD991-C15F-4D17-99BC-9FF0FE0B6D86}">
      <dgm:prSet/>
      <dgm:spPr/>
      <dgm:t>
        <a:bodyPr/>
        <a:lstStyle/>
        <a:p>
          <a:endParaRPr lang="nl-BE"/>
        </a:p>
      </dgm:t>
    </dgm:pt>
    <dgm:pt modelId="{BE4A3957-286B-4474-87C7-A2DF44177B34}">
      <dgm:prSet phldrT="[Text]"/>
      <dgm:spPr/>
      <dgm:t>
        <a:bodyPr/>
        <a:lstStyle/>
        <a:p>
          <a:r>
            <a:rPr lang="nl-BE" dirty="0"/>
            <a:t>3</a:t>
          </a:r>
        </a:p>
      </dgm:t>
    </dgm:pt>
    <dgm:pt modelId="{A0DFFDC6-9CFB-40B2-BD33-7F0A9884B459}" type="parTrans" cxnId="{815A3FE0-A49E-44D9-9B67-B9B3A25E9DA9}">
      <dgm:prSet/>
      <dgm:spPr/>
      <dgm:t>
        <a:bodyPr/>
        <a:lstStyle/>
        <a:p>
          <a:endParaRPr lang="nl-BE"/>
        </a:p>
      </dgm:t>
    </dgm:pt>
    <dgm:pt modelId="{4CF2D3A3-A09B-4C6E-B47F-27EA0118FEF0}" type="sibTrans" cxnId="{815A3FE0-A49E-44D9-9B67-B9B3A25E9DA9}">
      <dgm:prSet/>
      <dgm:spPr/>
      <dgm:t>
        <a:bodyPr/>
        <a:lstStyle/>
        <a:p>
          <a:endParaRPr lang="nl-BE"/>
        </a:p>
      </dgm:t>
    </dgm:pt>
    <dgm:pt modelId="{A678E926-D52C-485F-9E1B-0C5304B3927C}">
      <dgm:prSet phldrT="[Text]"/>
      <dgm:spPr/>
      <dgm:t>
        <a:bodyPr/>
        <a:lstStyle/>
        <a:p>
          <a:r>
            <a:rPr lang="nl-BE" dirty="0"/>
            <a:t>Niveau 3 (zware inbreuken): zwangere werkneemsters, inbreuk welzijnswet, sociale balans, arbeidsongevallenverzekering, …</a:t>
          </a:r>
        </a:p>
      </dgm:t>
    </dgm:pt>
    <dgm:pt modelId="{D33A924A-6DF0-4097-BDBF-C433737B1AF9}" type="parTrans" cxnId="{5A800A84-5F01-4907-9C43-C6D80370251C}">
      <dgm:prSet/>
      <dgm:spPr/>
      <dgm:t>
        <a:bodyPr/>
        <a:lstStyle/>
        <a:p>
          <a:endParaRPr lang="nl-BE"/>
        </a:p>
      </dgm:t>
    </dgm:pt>
    <dgm:pt modelId="{FF331707-C359-4A90-B45A-B41F76A13D8A}" type="sibTrans" cxnId="{5A800A84-5F01-4907-9C43-C6D80370251C}">
      <dgm:prSet/>
      <dgm:spPr/>
      <dgm:t>
        <a:bodyPr/>
        <a:lstStyle/>
        <a:p>
          <a:endParaRPr lang="nl-BE"/>
        </a:p>
      </dgm:t>
    </dgm:pt>
    <dgm:pt modelId="{BEB8616E-E2E4-4D4C-8802-880D4E15633E}">
      <dgm:prSet phldrT="[Text]"/>
      <dgm:spPr/>
      <dgm:t>
        <a:bodyPr/>
        <a:lstStyle/>
        <a:p>
          <a:r>
            <a:rPr lang="nl-BE" dirty="0"/>
            <a:t>4</a:t>
          </a:r>
        </a:p>
      </dgm:t>
    </dgm:pt>
    <dgm:pt modelId="{9D8DDFFC-AE0A-4C56-8974-C2F52C8D3FBD}" type="parTrans" cxnId="{1456E88D-0EC1-45EB-954F-0F9F67C7E144}">
      <dgm:prSet/>
      <dgm:spPr/>
      <dgm:t>
        <a:bodyPr/>
        <a:lstStyle/>
        <a:p>
          <a:endParaRPr lang="nl-BE"/>
        </a:p>
      </dgm:t>
    </dgm:pt>
    <dgm:pt modelId="{43500708-5458-4780-AAC0-F67EDD0B8FAA}" type="sibTrans" cxnId="{1456E88D-0EC1-45EB-954F-0F9F67C7E144}">
      <dgm:prSet/>
      <dgm:spPr/>
      <dgm:t>
        <a:bodyPr/>
        <a:lstStyle/>
        <a:p>
          <a:endParaRPr lang="nl-BE"/>
        </a:p>
      </dgm:t>
    </dgm:pt>
    <dgm:pt modelId="{74B7A51E-27A7-4383-9755-3ECBF6A6B2F4}">
      <dgm:prSet/>
      <dgm:spPr/>
      <dgm:t>
        <a:bodyPr/>
        <a:lstStyle/>
        <a:p>
          <a:r>
            <a:rPr lang="nl-BE"/>
            <a:t>Niveau 4 (zeer zware inbreuken): Dimona, tewerkstelling buitenlandse werknemers zonder verblijfsvergunning, inbreuken welzijn indien gezondheidsschade of arbeidsongeval tot gevolg, kinderarbeid, belemmering toezicht, bedrieglijke onderwerping, valsheid …</a:t>
          </a:r>
        </a:p>
      </dgm:t>
    </dgm:pt>
    <dgm:pt modelId="{734FB206-6EA2-4188-85BA-421ED3716947}" type="parTrans" cxnId="{4D610F39-3C0C-4B0E-BBD8-F3EDC4C3870E}">
      <dgm:prSet/>
      <dgm:spPr/>
      <dgm:t>
        <a:bodyPr/>
        <a:lstStyle/>
        <a:p>
          <a:endParaRPr lang="nl-BE"/>
        </a:p>
      </dgm:t>
    </dgm:pt>
    <dgm:pt modelId="{DD2C91CC-E869-4C88-A1D6-ABD8024F1A9F}" type="sibTrans" cxnId="{4D610F39-3C0C-4B0E-BBD8-F3EDC4C3870E}">
      <dgm:prSet/>
      <dgm:spPr/>
      <dgm:t>
        <a:bodyPr/>
        <a:lstStyle/>
        <a:p>
          <a:endParaRPr lang="nl-BE"/>
        </a:p>
      </dgm:t>
    </dgm:pt>
    <dgm:pt modelId="{A013F95F-EB1D-4D26-92D9-489DE8C5B090}" type="pres">
      <dgm:prSet presAssocID="{6123A197-BFFF-4A87-BC8D-6B54FD4E58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38828B2-06E0-4B2C-96A0-9CA893BF4395}" type="pres">
      <dgm:prSet presAssocID="{1B9F5387-A20C-4B48-9ADA-5B6F00F78184}" presName="composite" presStyleCnt="0"/>
      <dgm:spPr/>
    </dgm:pt>
    <dgm:pt modelId="{708A8379-49E2-411E-9BEC-6AC501C1783F}" type="pres">
      <dgm:prSet presAssocID="{1B9F5387-A20C-4B48-9ADA-5B6F00F7818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ACC0ED8-CCC3-4F73-BAB5-6AF715641846}" type="pres">
      <dgm:prSet presAssocID="{1B9F5387-A20C-4B48-9ADA-5B6F00F7818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8BF32F7-7C99-4FE6-9885-EC752EA33937}" type="pres">
      <dgm:prSet presAssocID="{E6680995-EFCF-49AB-A01F-7D3F856C1364}" presName="sp" presStyleCnt="0"/>
      <dgm:spPr/>
    </dgm:pt>
    <dgm:pt modelId="{ECF9AD50-63A5-4E1F-B5D2-15845E4B53DE}" type="pres">
      <dgm:prSet presAssocID="{EEA19C8A-6CE8-4154-BDBB-456B10077FCE}" presName="composite" presStyleCnt="0"/>
      <dgm:spPr/>
    </dgm:pt>
    <dgm:pt modelId="{185820FE-6E3B-495F-9DA6-78B4462FE006}" type="pres">
      <dgm:prSet presAssocID="{EEA19C8A-6CE8-4154-BDBB-456B10077FC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DDE4CAA-0708-4170-AD5F-DBF4EC2BCD60}" type="pres">
      <dgm:prSet presAssocID="{EEA19C8A-6CE8-4154-BDBB-456B10077FC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EEC9C4-F34D-4EED-BAB1-C16A5F257266}" type="pres">
      <dgm:prSet presAssocID="{BAE7DA0F-9F92-4FAA-8217-13505CE33DE6}" presName="sp" presStyleCnt="0"/>
      <dgm:spPr/>
    </dgm:pt>
    <dgm:pt modelId="{AEA35DFF-A88D-4DE2-8600-90581A3D47E9}" type="pres">
      <dgm:prSet presAssocID="{BE4A3957-286B-4474-87C7-A2DF44177B34}" presName="composite" presStyleCnt="0"/>
      <dgm:spPr/>
    </dgm:pt>
    <dgm:pt modelId="{FC304C19-2BA0-44FF-98FD-265AD72EE852}" type="pres">
      <dgm:prSet presAssocID="{BE4A3957-286B-4474-87C7-A2DF44177B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9E36B7D-F83D-4489-A176-63EF958469AC}" type="pres">
      <dgm:prSet presAssocID="{BE4A3957-286B-4474-87C7-A2DF44177B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58BFA01-FB16-461C-BD9E-1A3E92DD32CA}" type="pres">
      <dgm:prSet presAssocID="{4CF2D3A3-A09B-4C6E-B47F-27EA0118FEF0}" presName="sp" presStyleCnt="0"/>
      <dgm:spPr/>
    </dgm:pt>
    <dgm:pt modelId="{C2AD2EF2-83E2-4B9E-B9A3-4F16EC5A3CE4}" type="pres">
      <dgm:prSet presAssocID="{BEB8616E-E2E4-4D4C-8802-880D4E15633E}" presName="composite" presStyleCnt="0"/>
      <dgm:spPr/>
    </dgm:pt>
    <dgm:pt modelId="{0F7E11A8-6EDC-4AE7-8F3B-FAA9B78D3FD3}" type="pres">
      <dgm:prSet presAssocID="{BEB8616E-E2E4-4D4C-8802-880D4E15633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2428C4-E582-4B29-B40C-8CEAC6B85F0C}" type="pres">
      <dgm:prSet presAssocID="{BEB8616E-E2E4-4D4C-8802-880D4E15633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63CE27E-0FA2-4D52-A0EA-C46CA38B0996}" srcId="{6123A197-BFFF-4A87-BC8D-6B54FD4E5891}" destId="{EEA19C8A-6CE8-4154-BDBB-456B10077FCE}" srcOrd="1" destOrd="0" parTransId="{B9CAEA13-F82D-48D9-8CB2-50B3307C6023}" sibTransId="{BAE7DA0F-9F92-4FAA-8217-13505CE33DE6}"/>
    <dgm:cxn modelId="{A6B9A9C7-BFB8-4CBC-B74D-388F7DCD8B76}" type="presOf" srcId="{BEB8616E-E2E4-4D4C-8802-880D4E15633E}" destId="{0F7E11A8-6EDC-4AE7-8F3B-FAA9B78D3FD3}" srcOrd="0" destOrd="0" presId="urn:microsoft.com/office/officeart/2005/8/layout/chevron2"/>
    <dgm:cxn modelId="{EB31E7D9-8E55-49CC-BEFA-8A8F83E6CCF0}" type="presOf" srcId="{BE4A3957-286B-4474-87C7-A2DF44177B34}" destId="{FC304C19-2BA0-44FF-98FD-265AD72EE852}" srcOrd="0" destOrd="0" presId="urn:microsoft.com/office/officeart/2005/8/layout/chevron2"/>
    <dgm:cxn modelId="{7D16013E-166F-457E-9F56-8DD716AEF649}" type="presOf" srcId="{1B9F5387-A20C-4B48-9ADA-5B6F00F78184}" destId="{708A8379-49E2-411E-9BEC-6AC501C1783F}" srcOrd="0" destOrd="0" presId="urn:microsoft.com/office/officeart/2005/8/layout/chevron2"/>
    <dgm:cxn modelId="{218DD991-C15F-4D17-99BC-9FF0FE0B6D86}" srcId="{EEA19C8A-6CE8-4154-BDBB-456B10077FCE}" destId="{30F562A8-6803-48DE-AAD4-0D25E7231D44}" srcOrd="0" destOrd="0" parTransId="{FA7F1ED7-FDC0-472C-88CB-E1D297767F40}" sibTransId="{26AF74F3-146C-4630-8733-251391AF30CB}"/>
    <dgm:cxn modelId="{4D610F39-3C0C-4B0E-BBD8-F3EDC4C3870E}" srcId="{BEB8616E-E2E4-4D4C-8802-880D4E15633E}" destId="{74B7A51E-27A7-4383-9755-3ECBF6A6B2F4}" srcOrd="0" destOrd="0" parTransId="{734FB206-6EA2-4188-85BA-421ED3716947}" sibTransId="{DD2C91CC-E869-4C88-A1D6-ABD8024F1A9F}"/>
    <dgm:cxn modelId="{0241E5B9-C3E1-4CBF-820A-1D6E43816EE8}" type="presOf" srcId="{6123A197-BFFF-4A87-BC8D-6B54FD4E5891}" destId="{A013F95F-EB1D-4D26-92D9-489DE8C5B090}" srcOrd="0" destOrd="0" presId="urn:microsoft.com/office/officeart/2005/8/layout/chevron2"/>
    <dgm:cxn modelId="{A55B2F23-BF1F-48A8-822F-1791179ECA55}" type="presOf" srcId="{74B7A51E-27A7-4383-9755-3ECBF6A6B2F4}" destId="{652428C4-E582-4B29-B40C-8CEAC6B85F0C}" srcOrd="0" destOrd="0" presId="urn:microsoft.com/office/officeart/2005/8/layout/chevron2"/>
    <dgm:cxn modelId="{2204194A-8D6B-4D85-B8FA-1F2AB275A806}" type="presOf" srcId="{EEA19C8A-6CE8-4154-BDBB-456B10077FCE}" destId="{185820FE-6E3B-495F-9DA6-78B4462FE006}" srcOrd="0" destOrd="0" presId="urn:microsoft.com/office/officeart/2005/8/layout/chevron2"/>
    <dgm:cxn modelId="{89EABB03-E86C-4FCA-A41D-91901A90E6C1}" type="presOf" srcId="{86B81B8B-5249-4D18-90F8-BD063CE3EF9B}" destId="{0ACC0ED8-CCC3-4F73-BAB5-6AF715641846}" srcOrd="0" destOrd="0" presId="urn:microsoft.com/office/officeart/2005/8/layout/chevron2"/>
    <dgm:cxn modelId="{815A3FE0-A49E-44D9-9B67-B9B3A25E9DA9}" srcId="{6123A197-BFFF-4A87-BC8D-6B54FD4E5891}" destId="{BE4A3957-286B-4474-87C7-A2DF44177B34}" srcOrd="2" destOrd="0" parTransId="{A0DFFDC6-9CFB-40B2-BD33-7F0A9884B459}" sibTransId="{4CF2D3A3-A09B-4C6E-B47F-27EA0118FEF0}"/>
    <dgm:cxn modelId="{5A800A84-5F01-4907-9C43-C6D80370251C}" srcId="{BE4A3957-286B-4474-87C7-A2DF44177B34}" destId="{A678E926-D52C-485F-9E1B-0C5304B3927C}" srcOrd="0" destOrd="0" parTransId="{D33A924A-6DF0-4097-BDBF-C433737B1AF9}" sibTransId="{FF331707-C359-4A90-B45A-B41F76A13D8A}"/>
    <dgm:cxn modelId="{1456E88D-0EC1-45EB-954F-0F9F67C7E144}" srcId="{6123A197-BFFF-4A87-BC8D-6B54FD4E5891}" destId="{BEB8616E-E2E4-4D4C-8802-880D4E15633E}" srcOrd="3" destOrd="0" parTransId="{9D8DDFFC-AE0A-4C56-8974-C2F52C8D3FBD}" sibTransId="{43500708-5458-4780-AAC0-F67EDD0B8FAA}"/>
    <dgm:cxn modelId="{BC027A62-8BE8-4C6B-8BFC-6851DD162884}" srcId="{6123A197-BFFF-4A87-BC8D-6B54FD4E5891}" destId="{1B9F5387-A20C-4B48-9ADA-5B6F00F78184}" srcOrd="0" destOrd="0" parTransId="{262B6528-3791-4B6C-B773-4913C45C054C}" sibTransId="{E6680995-EFCF-49AB-A01F-7D3F856C1364}"/>
    <dgm:cxn modelId="{2E7F87D3-1F78-436F-8D32-4F85198985DD}" srcId="{1B9F5387-A20C-4B48-9ADA-5B6F00F78184}" destId="{86B81B8B-5249-4D18-90F8-BD063CE3EF9B}" srcOrd="0" destOrd="0" parTransId="{AA053D55-0A9F-47F4-B85B-B27433338C8A}" sibTransId="{DB5EFD28-FA1B-49D4-BB1B-6734C92F6926}"/>
    <dgm:cxn modelId="{C2A00FF9-5489-475D-873E-95465E49ED1B}" type="presOf" srcId="{30F562A8-6803-48DE-AAD4-0D25E7231D44}" destId="{0DDE4CAA-0708-4170-AD5F-DBF4EC2BCD60}" srcOrd="0" destOrd="0" presId="urn:microsoft.com/office/officeart/2005/8/layout/chevron2"/>
    <dgm:cxn modelId="{FF691B7D-4B92-45FF-A5B7-458412629359}" type="presOf" srcId="{A678E926-D52C-485F-9E1B-0C5304B3927C}" destId="{99E36B7D-F83D-4489-A176-63EF958469AC}" srcOrd="0" destOrd="0" presId="urn:microsoft.com/office/officeart/2005/8/layout/chevron2"/>
    <dgm:cxn modelId="{7546C650-753B-44EB-98D0-5873379B60F4}" type="presParOf" srcId="{A013F95F-EB1D-4D26-92D9-489DE8C5B090}" destId="{E38828B2-06E0-4B2C-96A0-9CA893BF4395}" srcOrd="0" destOrd="0" presId="urn:microsoft.com/office/officeart/2005/8/layout/chevron2"/>
    <dgm:cxn modelId="{594FEDB9-082C-4E85-8789-F154B00C2910}" type="presParOf" srcId="{E38828B2-06E0-4B2C-96A0-9CA893BF4395}" destId="{708A8379-49E2-411E-9BEC-6AC501C1783F}" srcOrd="0" destOrd="0" presId="urn:microsoft.com/office/officeart/2005/8/layout/chevron2"/>
    <dgm:cxn modelId="{C68B59C9-4989-46CA-B805-EB4DD0D41C86}" type="presParOf" srcId="{E38828B2-06E0-4B2C-96A0-9CA893BF4395}" destId="{0ACC0ED8-CCC3-4F73-BAB5-6AF715641846}" srcOrd="1" destOrd="0" presId="urn:microsoft.com/office/officeart/2005/8/layout/chevron2"/>
    <dgm:cxn modelId="{05EE4ADC-827B-4986-A807-313D5A6865A3}" type="presParOf" srcId="{A013F95F-EB1D-4D26-92D9-489DE8C5B090}" destId="{78BF32F7-7C99-4FE6-9885-EC752EA33937}" srcOrd="1" destOrd="0" presId="urn:microsoft.com/office/officeart/2005/8/layout/chevron2"/>
    <dgm:cxn modelId="{72CEC199-FE3F-48DA-946F-10F3D1AC292D}" type="presParOf" srcId="{A013F95F-EB1D-4D26-92D9-489DE8C5B090}" destId="{ECF9AD50-63A5-4E1F-B5D2-15845E4B53DE}" srcOrd="2" destOrd="0" presId="urn:microsoft.com/office/officeart/2005/8/layout/chevron2"/>
    <dgm:cxn modelId="{55D2ED1F-ED0D-4BC7-9F41-184CBB9A9EDE}" type="presParOf" srcId="{ECF9AD50-63A5-4E1F-B5D2-15845E4B53DE}" destId="{185820FE-6E3B-495F-9DA6-78B4462FE006}" srcOrd="0" destOrd="0" presId="urn:microsoft.com/office/officeart/2005/8/layout/chevron2"/>
    <dgm:cxn modelId="{2DC05B22-5693-4E7D-856D-5F55901428C4}" type="presParOf" srcId="{ECF9AD50-63A5-4E1F-B5D2-15845E4B53DE}" destId="{0DDE4CAA-0708-4170-AD5F-DBF4EC2BCD60}" srcOrd="1" destOrd="0" presId="urn:microsoft.com/office/officeart/2005/8/layout/chevron2"/>
    <dgm:cxn modelId="{CBD55ED3-3CC5-4FC5-BA92-14230906E014}" type="presParOf" srcId="{A013F95F-EB1D-4D26-92D9-489DE8C5B090}" destId="{89EEC9C4-F34D-4EED-BAB1-C16A5F257266}" srcOrd="3" destOrd="0" presId="urn:microsoft.com/office/officeart/2005/8/layout/chevron2"/>
    <dgm:cxn modelId="{154B5FBC-19BF-4FDE-A818-1DA18630F447}" type="presParOf" srcId="{A013F95F-EB1D-4D26-92D9-489DE8C5B090}" destId="{AEA35DFF-A88D-4DE2-8600-90581A3D47E9}" srcOrd="4" destOrd="0" presId="urn:microsoft.com/office/officeart/2005/8/layout/chevron2"/>
    <dgm:cxn modelId="{7D95D14C-E0D9-4288-96A9-E7081931989D}" type="presParOf" srcId="{AEA35DFF-A88D-4DE2-8600-90581A3D47E9}" destId="{FC304C19-2BA0-44FF-98FD-265AD72EE852}" srcOrd="0" destOrd="0" presId="urn:microsoft.com/office/officeart/2005/8/layout/chevron2"/>
    <dgm:cxn modelId="{A1B22999-FA8E-4005-BFD1-93263496E086}" type="presParOf" srcId="{AEA35DFF-A88D-4DE2-8600-90581A3D47E9}" destId="{99E36B7D-F83D-4489-A176-63EF958469AC}" srcOrd="1" destOrd="0" presId="urn:microsoft.com/office/officeart/2005/8/layout/chevron2"/>
    <dgm:cxn modelId="{CC5637CE-78DD-49D8-B373-C88E42E332F4}" type="presParOf" srcId="{A013F95F-EB1D-4D26-92D9-489DE8C5B090}" destId="{058BFA01-FB16-461C-BD9E-1A3E92DD32CA}" srcOrd="5" destOrd="0" presId="urn:microsoft.com/office/officeart/2005/8/layout/chevron2"/>
    <dgm:cxn modelId="{6E4497BD-79C1-4308-8D60-EED12844E4C1}" type="presParOf" srcId="{A013F95F-EB1D-4D26-92D9-489DE8C5B090}" destId="{C2AD2EF2-83E2-4B9E-B9A3-4F16EC5A3CE4}" srcOrd="6" destOrd="0" presId="urn:microsoft.com/office/officeart/2005/8/layout/chevron2"/>
    <dgm:cxn modelId="{EC32391A-3E6C-4982-B48C-473FC5B988D5}" type="presParOf" srcId="{C2AD2EF2-83E2-4B9E-B9A3-4F16EC5A3CE4}" destId="{0F7E11A8-6EDC-4AE7-8F3B-FAA9B78D3FD3}" srcOrd="0" destOrd="0" presId="urn:microsoft.com/office/officeart/2005/8/layout/chevron2"/>
    <dgm:cxn modelId="{ADFDD53A-07AB-4919-8CBF-DF967EBA78E6}" type="presParOf" srcId="{C2AD2EF2-83E2-4B9E-B9A3-4F16EC5A3CE4}" destId="{652428C4-E582-4B29-B40C-8CEAC6B85F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DFE90-63C1-41F6-8E1A-B587683DCA7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551EF57-8483-4CAB-87C6-56FEDAE57065}">
      <dgm:prSet phldrT="[Text]"/>
      <dgm:spPr/>
      <dgm:t>
        <a:bodyPr/>
        <a:lstStyle/>
        <a:p>
          <a:r>
            <a:rPr lang="nl-BE" dirty="0"/>
            <a:t>VSBG	</a:t>
          </a:r>
        </a:p>
      </dgm:t>
    </dgm:pt>
    <dgm:pt modelId="{3D5F478F-21A4-427B-9C1E-BA45EACDF635}" type="parTrans" cxnId="{94ADE301-531E-4A4E-92D3-1CE16B90572E}">
      <dgm:prSet/>
      <dgm:spPr/>
      <dgm:t>
        <a:bodyPr/>
        <a:lstStyle/>
        <a:p>
          <a:endParaRPr lang="nl-BE"/>
        </a:p>
      </dgm:t>
    </dgm:pt>
    <dgm:pt modelId="{8339E098-29F8-4328-9AE9-6C7235BAE204}" type="sibTrans" cxnId="{94ADE301-531E-4A4E-92D3-1CE16B90572E}">
      <dgm:prSet/>
      <dgm:spPr/>
      <dgm:t>
        <a:bodyPr/>
        <a:lstStyle/>
        <a:p>
          <a:endParaRPr lang="nl-BE"/>
        </a:p>
      </dgm:t>
    </dgm:pt>
    <dgm:pt modelId="{9020E79C-640B-4F28-BE1D-81AD91173EB2}">
      <dgm:prSet phldrT="[Text]"/>
      <dgm:spPr/>
      <dgm:t>
        <a:bodyPr/>
        <a:lstStyle/>
        <a:p>
          <a:r>
            <a:rPr lang="nl-BE" dirty="0"/>
            <a:t>Burgerrechtelijke gevolgen </a:t>
          </a:r>
        </a:p>
      </dgm:t>
    </dgm:pt>
    <dgm:pt modelId="{95757D41-FCAE-45B4-84B8-834995F10F0E}" type="parTrans" cxnId="{0EAC9868-5955-452E-93FA-8D02C4B82BF8}">
      <dgm:prSet/>
      <dgm:spPr/>
      <dgm:t>
        <a:bodyPr/>
        <a:lstStyle/>
        <a:p>
          <a:endParaRPr lang="nl-BE"/>
        </a:p>
      </dgm:t>
    </dgm:pt>
    <dgm:pt modelId="{5967C4E5-F2B8-407A-95E9-075B5D033DFA}" type="sibTrans" cxnId="{0EAC9868-5955-452E-93FA-8D02C4B82BF8}">
      <dgm:prSet/>
      <dgm:spPr/>
      <dgm:t>
        <a:bodyPr/>
        <a:lstStyle/>
        <a:p>
          <a:endParaRPr lang="nl-BE"/>
        </a:p>
      </dgm:t>
    </dgm:pt>
    <dgm:pt modelId="{E9740A16-D824-4765-812D-DA95ED0DF231}">
      <dgm:prSet phldrT="[Text]"/>
      <dgm:spPr/>
      <dgm:t>
        <a:bodyPr/>
        <a:lstStyle/>
        <a:p>
          <a:r>
            <a:rPr lang="nl-BE" dirty="0"/>
            <a:t>Vervolging</a:t>
          </a:r>
        </a:p>
      </dgm:t>
    </dgm:pt>
    <dgm:pt modelId="{1DB91241-3FAF-48D3-A86B-7B856D6D5FDF}" type="parTrans" cxnId="{4D54495A-3D2F-444B-A3A3-1DE7B7116C93}">
      <dgm:prSet/>
      <dgm:spPr/>
      <dgm:t>
        <a:bodyPr/>
        <a:lstStyle/>
        <a:p>
          <a:endParaRPr lang="nl-BE"/>
        </a:p>
      </dgm:t>
    </dgm:pt>
    <dgm:pt modelId="{F3C39DBB-4AF2-4D96-B82D-5F92D97AB4E1}" type="sibTrans" cxnId="{4D54495A-3D2F-444B-A3A3-1DE7B7116C93}">
      <dgm:prSet/>
      <dgm:spPr/>
      <dgm:t>
        <a:bodyPr/>
        <a:lstStyle/>
        <a:p>
          <a:endParaRPr lang="nl-BE"/>
        </a:p>
      </dgm:t>
    </dgm:pt>
    <dgm:pt modelId="{3B0C28F1-B8AD-472F-B14B-398EA6FACD72}">
      <dgm:prSet phldrT="[Text]"/>
      <dgm:spPr/>
      <dgm:t>
        <a:bodyPr/>
        <a:lstStyle/>
        <a:p>
          <a:r>
            <a:rPr lang="nl-BE" dirty="0"/>
            <a:t>Openbare zitting	</a:t>
          </a:r>
        </a:p>
      </dgm:t>
    </dgm:pt>
    <dgm:pt modelId="{68655C7A-7AEA-4D58-B4C7-03567168C958}" type="parTrans" cxnId="{B6339986-CA5F-431C-9608-08BDE104E03F}">
      <dgm:prSet/>
      <dgm:spPr/>
      <dgm:t>
        <a:bodyPr/>
        <a:lstStyle/>
        <a:p>
          <a:endParaRPr lang="nl-BE"/>
        </a:p>
      </dgm:t>
    </dgm:pt>
    <dgm:pt modelId="{2E652DA3-0213-4C7E-8A73-56A880B89DFF}" type="sibTrans" cxnId="{B6339986-CA5F-431C-9608-08BDE104E03F}">
      <dgm:prSet/>
      <dgm:spPr/>
      <dgm:t>
        <a:bodyPr/>
        <a:lstStyle/>
        <a:p>
          <a:endParaRPr lang="nl-BE"/>
        </a:p>
      </dgm:t>
    </dgm:pt>
    <dgm:pt modelId="{B62AED94-A73B-42FD-BE0D-97CEEE383BDE}">
      <dgm:prSet phldrT="[Text]"/>
      <dgm:spPr/>
      <dgm:t>
        <a:bodyPr/>
        <a:lstStyle/>
        <a:p>
          <a:r>
            <a:rPr lang="nl-BE" dirty="0"/>
            <a:t>strafblad</a:t>
          </a:r>
        </a:p>
      </dgm:t>
    </dgm:pt>
    <dgm:pt modelId="{326D36FD-4801-4116-BD2A-A96CC77EFA30}" type="parTrans" cxnId="{5315DB0B-64C2-46E7-B45C-8B454230BA6D}">
      <dgm:prSet/>
      <dgm:spPr/>
      <dgm:t>
        <a:bodyPr/>
        <a:lstStyle/>
        <a:p>
          <a:endParaRPr lang="nl-BE"/>
        </a:p>
      </dgm:t>
    </dgm:pt>
    <dgm:pt modelId="{2AA1E367-D897-4AFD-A2D9-5C52753A0F09}" type="sibTrans" cxnId="{5315DB0B-64C2-46E7-B45C-8B454230BA6D}">
      <dgm:prSet/>
      <dgm:spPr/>
      <dgm:t>
        <a:bodyPr/>
        <a:lstStyle/>
        <a:p>
          <a:endParaRPr lang="nl-BE"/>
        </a:p>
      </dgm:t>
    </dgm:pt>
    <dgm:pt modelId="{935023CE-F678-481A-9E3B-F1C9CA905945}" type="pres">
      <dgm:prSet presAssocID="{156DFE90-63C1-41F6-8E1A-B587683DCA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43330841-9550-48B7-883F-44665ED2B9CF}" type="pres">
      <dgm:prSet presAssocID="{7551EF57-8483-4CAB-87C6-56FEDAE57065}" presName="horFlow" presStyleCnt="0"/>
      <dgm:spPr/>
    </dgm:pt>
    <dgm:pt modelId="{B09B8187-7DCA-4D7D-AA5C-1EBA98B20757}" type="pres">
      <dgm:prSet presAssocID="{7551EF57-8483-4CAB-87C6-56FEDAE57065}" presName="bigChev" presStyleLbl="node1" presStyleIdx="0" presStyleCnt="2"/>
      <dgm:spPr/>
      <dgm:t>
        <a:bodyPr/>
        <a:lstStyle/>
        <a:p>
          <a:endParaRPr lang="nl-BE"/>
        </a:p>
      </dgm:t>
    </dgm:pt>
    <dgm:pt modelId="{43ECC379-3770-4D37-A147-AAF82D568411}" type="pres">
      <dgm:prSet presAssocID="{95757D41-FCAE-45B4-84B8-834995F10F0E}" presName="parTrans" presStyleCnt="0"/>
      <dgm:spPr/>
    </dgm:pt>
    <dgm:pt modelId="{6BD3BB76-59CD-402A-BDE2-C9EA1C5FC57A}" type="pres">
      <dgm:prSet presAssocID="{9020E79C-640B-4F28-BE1D-81AD91173EB2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5D4BCA2-03B7-4997-BB70-C861316525E2}" type="pres">
      <dgm:prSet presAssocID="{7551EF57-8483-4CAB-87C6-56FEDAE57065}" presName="vSp" presStyleCnt="0"/>
      <dgm:spPr/>
    </dgm:pt>
    <dgm:pt modelId="{5D93F4F2-3376-4BAB-B234-EEEC6CF20592}" type="pres">
      <dgm:prSet presAssocID="{E9740A16-D824-4765-812D-DA95ED0DF231}" presName="horFlow" presStyleCnt="0"/>
      <dgm:spPr/>
    </dgm:pt>
    <dgm:pt modelId="{9138EF32-77D7-4207-AC51-5BC5376CB595}" type="pres">
      <dgm:prSet presAssocID="{E9740A16-D824-4765-812D-DA95ED0DF231}" presName="bigChev" presStyleLbl="node1" presStyleIdx="1" presStyleCnt="2"/>
      <dgm:spPr/>
      <dgm:t>
        <a:bodyPr/>
        <a:lstStyle/>
        <a:p>
          <a:endParaRPr lang="nl-BE"/>
        </a:p>
      </dgm:t>
    </dgm:pt>
    <dgm:pt modelId="{61570253-248E-4A42-8FDA-8E9185527C35}" type="pres">
      <dgm:prSet presAssocID="{68655C7A-7AEA-4D58-B4C7-03567168C958}" presName="parTrans" presStyleCnt="0"/>
      <dgm:spPr/>
    </dgm:pt>
    <dgm:pt modelId="{329BA528-46E8-4E9B-B65B-539078D3397C}" type="pres">
      <dgm:prSet presAssocID="{3B0C28F1-B8AD-472F-B14B-398EA6FACD72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D4094C-EDFC-4748-963F-429B28EB9A3B}" type="pres">
      <dgm:prSet presAssocID="{2E652DA3-0213-4C7E-8A73-56A880B89DFF}" presName="sibTrans" presStyleCnt="0"/>
      <dgm:spPr/>
    </dgm:pt>
    <dgm:pt modelId="{E5E7FAD4-99B6-4D9E-BD59-7510B5A8F61A}" type="pres">
      <dgm:prSet presAssocID="{B62AED94-A73B-42FD-BE0D-97CEEE383BDE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4ADE301-531E-4A4E-92D3-1CE16B90572E}" srcId="{156DFE90-63C1-41F6-8E1A-B587683DCA75}" destId="{7551EF57-8483-4CAB-87C6-56FEDAE57065}" srcOrd="0" destOrd="0" parTransId="{3D5F478F-21A4-427B-9C1E-BA45EACDF635}" sibTransId="{8339E098-29F8-4328-9AE9-6C7235BAE204}"/>
    <dgm:cxn modelId="{810C1CE3-C966-4B2F-8B4E-206935C59B7A}" type="presOf" srcId="{156DFE90-63C1-41F6-8E1A-B587683DCA75}" destId="{935023CE-F678-481A-9E3B-F1C9CA905945}" srcOrd="0" destOrd="0" presId="urn:microsoft.com/office/officeart/2005/8/layout/lProcess3"/>
    <dgm:cxn modelId="{4D54495A-3D2F-444B-A3A3-1DE7B7116C93}" srcId="{156DFE90-63C1-41F6-8E1A-B587683DCA75}" destId="{E9740A16-D824-4765-812D-DA95ED0DF231}" srcOrd="1" destOrd="0" parTransId="{1DB91241-3FAF-48D3-A86B-7B856D6D5FDF}" sibTransId="{F3C39DBB-4AF2-4D96-B82D-5F92D97AB4E1}"/>
    <dgm:cxn modelId="{DC044225-0323-4814-8920-9EFE6FB7DA37}" type="presOf" srcId="{9020E79C-640B-4F28-BE1D-81AD91173EB2}" destId="{6BD3BB76-59CD-402A-BDE2-C9EA1C5FC57A}" srcOrd="0" destOrd="0" presId="urn:microsoft.com/office/officeart/2005/8/layout/lProcess3"/>
    <dgm:cxn modelId="{7997DFBB-A41F-437F-B90B-1BC2AFBFCDBA}" type="presOf" srcId="{3B0C28F1-B8AD-472F-B14B-398EA6FACD72}" destId="{329BA528-46E8-4E9B-B65B-539078D3397C}" srcOrd="0" destOrd="0" presId="urn:microsoft.com/office/officeart/2005/8/layout/lProcess3"/>
    <dgm:cxn modelId="{BAE426CA-59AD-4373-810A-77714B4A2FED}" type="presOf" srcId="{7551EF57-8483-4CAB-87C6-56FEDAE57065}" destId="{B09B8187-7DCA-4D7D-AA5C-1EBA98B20757}" srcOrd="0" destOrd="0" presId="urn:microsoft.com/office/officeart/2005/8/layout/lProcess3"/>
    <dgm:cxn modelId="{52054F83-25A1-4BF8-BEE5-9B0635A6D359}" type="presOf" srcId="{E9740A16-D824-4765-812D-DA95ED0DF231}" destId="{9138EF32-77D7-4207-AC51-5BC5376CB595}" srcOrd="0" destOrd="0" presId="urn:microsoft.com/office/officeart/2005/8/layout/lProcess3"/>
    <dgm:cxn modelId="{5315DB0B-64C2-46E7-B45C-8B454230BA6D}" srcId="{E9740A16-D824-4765-812D-DA95ED0DF231}" destId="{B62AED94-A73B-42FD-BE0D-97CEEE383BDE}" srcOrd="1" destOrd="0" parTransId="{326D36FD-4801-4116-BD2A-A96CC77EFA30}" sibTransId="{2AA1E367-D897-4AFD-A2D9-5C52753A0F09}"/>
    <dgm:cxn modelId="{0EAC9868-5955-452E-93FA-8D02C4B82BF8}" srcId="{7551EF57-8483-4CAB-87C6-56FEDAE57065}" destId="{9020E79C-640B-4F28-BE1D-81AD91173EB2}" srcOrd="0" destOrd="0" parTransId="{95757D41-FCAE-45B4-84B8-834995F10F0E}" sibTransId="{5967C4E5-F2B8-407A-95E9-075B5D033DFA}"/>
    <dgm:cxn modelId="{B6339986-CA5F-431C-9608-08BDE104E03F}" srcId="{E9740A16-D824-4765-812D-DA95ED0DF231}" destId="{3B0C28F1-B8AD-472F-B14B-398EA6FACD72}" srcOrd="0" destOrd="0" parTransId="{68655C7A-7AEA-4D58-B4C7-03567168C958}" sibTransId="{2E652DA3-0213-4C7E-8A73-56A880B89DFF}"/>
    <dgm:cxn modelId="{B9AE820B-96A0-4424-AE8D-76A36A6C0AE3}" type="presOf" srcId="{B62AED94-A73B-42FD-BE0D-97CEEE383BDE}" destId="{E5E7FAD4-99B6-4D9E-BD59-7510B5A8F61A}" srcOrd="0" destOrd="0" presId="urn:microsoft.com/office/officeart/2005/8/layout/lProcess3"/>
    <dgm:cxn modelId="{CF10D729-A0EA-43C5-BAEE-A385433A14B8}" type="presParOf" srcId="{935023CE-F678-481A-9E3B-F1C9CA905945}" destId="{43330841-9550-48B7-883F-44665ED2B9CF}" srcOrd="0" destOrd="0" presId="urn:microsoft.com/office/officeart/2005/8/layout/lProcess3"/>
    <dgm:cxn modelId="{9F36DE10-3980-4636-A36D-39ACCBD2ECD2}" type="presParOf" srcId="{43330841-9550-48B7-883F-44665ED2B9CF}" destId="{B09B8187-7DCA-4D7D-AA5C-1EBA98B20757}" srcOrd="0" destOrd="0" presId="urn:microsoft.com/office/officeart/2005/8/layout/lProcess3"/>
    <dgm:cxn modelId="{21F47F98-2C5B-4F5E-8A7E-57C90AC1CF7C}" type="presParOf" srcId="{43330841-9550-48B7-883F-44665ED2B9CF}" destId="{43ECC379-3770-4D37-A147-AAF82D568411}" srcOrd="1" destOrd="0" presId="urn:microsoft.com/office/officeart/2005/8/layout/lProcess3"/>
    <dgm:cxn modelId="{D38100B7-2C42-4A6F-9853-E4E2316954AD}" type="presParOf" srcId="{43330841-9550-48B7-883F-44665ED2B9CF}" destId="{6BD3BB76-59CD-402A-BDE2-C9EA1C5FC57A}" srcOrd="2" destOrd="0" presId="urn:microsoft.com/office/officeart/2005/8/layout/lProcess3"/>
    <dgm:cxn modelId="{B6AF0A9A-1569-4E5C-868C-8156BFD2DDCD}" type="presParOf" srcId="{935023CE-F678-481A-9E3B-F1C9CA905945}" destId="{A5D4BCA2-03B7-4997-BB70-C861316525E2}" srcOrd="1" destOrd="0" presId="urn:microsoft.com/office/officeart/2005/8/layout/lProcess3"/>
    <dgm:cxn modelId="{D390080E-54C5-4985-8723-5B536E374CD5}" type="presParOf" srcId="{935023CE-F678-481A-9E3B-F1C9CA905945}" destId="{5D93F4F2-3376-4BAB-B234-EEEC6CF20592}" srcOrd="2" destOrd="0" presId="urn:microsoft.com/office/officeart/2005/8/layout/lProcess3"/>
    <dgm:cxn modelId="{AF8386C5-9323-45B5-B1A1-4C324E51901C}" type="presParOf" srcId="{5D93F4F2-3376-4BAB-B234-EEEC6CF20592}" destId="{9138EF32-77D7-4207-AC51-5BC5376CB595}" srcOrd="0" destOrd="0" presId="urn:microsoft.com/office/officeart/2005/8/layout/lProcess3"/>
    <dgm:cxn modelId="{F88FF7A1-3FB8-4582-9152-CFBE2AA8677D}" type="presParOf" srcId="{5D93F4F2-3376-4BAB-B234-EEEC6CF20592}" destId="{61570253-248E-4A42-8FDA-8E9185527C35}" srcOrd="1" destOrd="0" presId="urn:microsoft.com/office/officeart/2005/8/layout/lProcess3"/>
    <dgm:cxn modelId="{85D36BFA-E5B4-46FE-A3B0-BA7A48F6B6D6}" type="presParOf" srcId="{5D93F4F2-3376-4BAB-B234-EEEC6CF20592}" destId="{329BA528-46E8-4E9B-B65B-539078D3397C}" srcOrd="2" destOrd="0" presId="urn:microsoft.com/office/officeart/2005/8/layout/lProcess3"/>
    <dgm:cxn modelId="{C00FEEC9-9598-41E5-90F0-D1C9B1719D9A}" type="presParOf" srcId="{5D93F4F2-3376-4BAB-B234-EEEC6CF20592}" destId="{84D4094C-EDFC-4748-963F-429B28EB9A3B}" srcOrd="3" destOrd="0" presId="urn:microsoft.com/office/officeart/2005/8/layout/lProcess3"/>
    <dgm:cxn modelId="{3D936E4C-F2FF-494E-81AB-E77D045A9D3C}" type="presParOf" srcId="{5D93F4F2-3376-4BAB-B234-EEEC6CF20592}" destId="{E5E7FAD4-99B6-4D9E-BD59-7510B5A8F6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86E868-CF31-4F74-857C-F0A6225368AF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119338CC-DA91-4D73-858F-FBF62F68C13A}">
      <dgm:prSet phldrT="[Text]" custT="1"/>
      <dgm:spPr/>
      <dgm:t>
        <a:bodyPr/>
        <a:lstStyle/>
        <a:p>
          <a:r>
            <a:rPr lang="nl-BE" sz="2000" dirty="0"/>
            <a:t>Weet wie er  controleert</a:t>
          </a:r>
          <a:r>
            <a:rPr lang="nl-BE" sz="2200" dirty="0"/>
            <a:t>	</a:t>
          </a:r>
        </a:p>
      </dgm:t>
    </dgm:pt>
    <dgm:pt modelId="{8E7BA896-8D42-4AB0-AAF5-F4B2F335B5E9}" type="parTrans" cxnId="{AE56ADF0-68B2-44F3-BF86-D7AAB0B33E24}">
      <dgm:prSet/>
      <dgm:spPr/>
      <dgm:t>
        <a:bodyPr/>
        <a:lstStyle/>
        <a:p>
          <a:endParaRPr lang="nl-BE"/>
        </a:p>
      </dgm:t>
    </dgm:pt>
    <dgm:pt modelId="{7EF7A49E-B94D-4591-807B-1395733B22EE}" type="sibTrans" cxnId="{AE56ADF0-68B2-44F3-BF86-D7AAB0B33E24}">
      <dgm:prSet/>
      <dgm:spPr/>
      <dgm:t>
        <a:bodyPr/>
        <a:lstStyle/>
        <a:p>
          <a:endParaRPr lang="nl-BE"/>
        </a:p>
      </dgm:t>
    </dgm:pt>
    <dgm:pt modelId="{9CBF99B2-0A24-471B-8694-3B2EAB09B36F}">
      <dgm:prSet phldrT="[Text]" custT="1"/>
      <dgm:spPr/>
      <dgm:t>
        <a:bodyPr/>
        <a:lstStyle/>
        <a:p>
          <a:pPr algn="ctr"/>
          <a:r>
            <a:rPr lang="nl-BE" sz="2000" dirty="0"/>
            <a:t>Zorg voor één </a:t>
          </a:r>
          <a:r>
            <a:rPr lang="nl-BE" sz="2000" dirty="0" err="1"/>
            <a:t>contact-persoon</a:t>
          </a:r>
          <a:r>
            <a:rPr lang="nl-BE" sz="2400" dirty="0"/>
            <a:t>	</a:t>
          </a:r>
        </a:p>
      </dgm:t>
    </dgm:pt>
    <dgm:pt modelId="{1DE8596A-5D4C-4EC5-8030-4CEB174B84E2}" type="parTrans" cxnId="{889BCEBE-F4EE-4C9B-932F-EAB2C600A14A}">
      <dgm:prSet/>
      <dgm:spPr/>
      <dgm:t>
        <a:bodyPr/>
        <a:lstStyle/>
        <a:p>
          <a:endParaRPr lang="nl-BE"/>
        </a:p>
      </dgm:t>
    </dgm:pt>
    <dgm:pt modelId="{8ED8D7CD-3264-4A30-83EB-279DCC8E1BE6}" type="sibTrans" cxnId="{889BCEBE-F4EE-4C9B-932F-EAB2C600A14A}">
      <dgm:prSet/>
      <dgm:spPr/>
      <dgm:t>
        <a:bodyPr/>
        <a:lstStyle/>
        <a:p>
          <a:endParaRPr lang="nl-BE"/>
        </a:p>
      </dgm:t>
    </dgm:pt>
    <dgm:pt modelId="{9C7BD28F-76BA-4F49-82B7-34C3FDDB18A1}">
      <dgm:prSet phldrT="[Text]" custT="1"/>
      <dgm:spPr/>
      <dgm:t>
        <a:bodyPr/>
        <a:lstStyle/>
        <a:p>
          <a:r>
            <a:rPr lang="nl-BE" sz="2000" dirty="0"/>
            <a:t>Laat u tijdig bijstaan</a:t>
          </a:r>
        </a:p>
      </dgm:t>
    </dgm:pt>
    <dgm:pt modelId="{989F421F-FB5F-4A9D-AA2C-CE8C2E7C64B6}" type="parTrans" cxnId="{456983BA-3AE5-4D1C-8B0B-9672167992E2}">
      <dgm:prSet/>
      <dgm:spPr/>
      <dgm:t>
        <a:bodyPr/>
        <a:lstStyle/>
        <a:p>
          <a:endParaRPr lang="nl-BE"/>
        </a:p>
      </dgm:t>
    </dgm:pt>
    <dgm:pt modelId="{C2CF2DDC-EA14-4E4C-9992-3984BD56859A}" type="sibTrans" cxnId="{456983BA-3AE5-4D1C-8B0B-9672167992E2}">
      <dgm:prSet/>
      <dgm:spPr/>
      <dgm:t>
        <a:bodyPr/>
        <a:lstStyle/>
        <a:p>
          <a:endParaRPr lang="nl-BE"/>
        </a:p>
      </dgm:t>
    </dgm:pt>
    <dgm:pt modelId="{9FDD71C4-F9D1-4E72-816B-B50F109E2C1C}" type="pres">
      <dgm:prSet presAssocID="{6D86E868-CF31-4F74-857C-F0A6225368AF}" presName="Name0" presStyleCnt="0">
        <dgm:presLayoutVars>
          <dgm:dir/>
          <dgm:resizeHandles val="exact"/>
        </dgm:presLayoutVars>
      </dgm:prSet>
      <dgm:spPr/>
    </dgm:pt>
    <dgm:pt modelId="{23B7DFED-7FA2-4539-9785-3448523C2103}" type="pres">
      <dgm:prSet presAssocID="{6D86E868-CF31-4F74-857C-F0A6225368AF}" presName="bkgdShp" presStyleLbl="alignAccFollowNode1" presStyleIdx="0" presStyleCnt="1" custLinFactNeighborY="-476"/>
      <dgm:spPr/>
    </dgm:pt>
    <dgm:pt modelId="{F69E0466-C5AA-4B4F-A826-3FDDD68C8E14}" type="pres">
      <dgm:prSet presAssocID="{6D86E868-CF31-4F74-857C-F0A6225368AF}" presName="linComp" presStyleCnt="0"/>
      <dgm:spPr/>
    </dgm:pt>
    <dgm:pt modelId="{A00D941A-D981-46B6-9CBC-553C0E20997F}" type="pres">
      <dgm:prSet presAssocID="{119338CC-DA91-4D73-858F-FBF62F68C13A}" presName="compNode" presStyleCnt="0"/>
      <dgm:spPr/>
    </dgm:pt>
    <dgm:pt modelId="{6F85D056-83C1-42BD-8E11-CCAEA423FA53}" type="pres">
      <dgm:prSet presAssocID="{119338CC-DA91-4D73-858F-FBF62F68C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302238-C6A5-4F9B-A714-F6B27E0E3F6B}" type="pres">
      <dgm:prSet presAssocID="{119338CC-DA91-4D73-858F-FBF62F68C13A}" presName="invisiNode" presStyleLbl="node1" presStyleIdx="0" presStyleCnt="3"/>
      <dgm:spPr/>
    </dgm:pt>
    <dgm:pt modelId="{C1567ACA-0E59-4EB5-BCA0-65DA5F8B54FB}" type="pres">
      <dgm:prSet presAssocID="{119338CC-DA91-4D73-858F-FBF62F68C13A}" presName="imagNode" presStyleLbl="fgImgPlace1" presStyleIdx="0" presStyleCnt="3" custLinFactNeighborX="15076" custLinFactNeighborY="12772"/>
      <dgm:spPr>
        <a:noFill/>
        <a:ln>
          <a:noFill/>
        </a:ln>
      </dgm:spPr>
    </dgm:pt>
    <dgm:pt modelId="{06AA8BAE-9CA1-48BC-9B0B-F1BFD9A1CAF0}" type="pres">
      <dgm:prSet presAssocID="{7EF7A49E-B94D-4591-807B-1395733B22EE}" presName="sibTrans" presStyleLbl="sibTrans2D1" presStyleIdx="0" presStyleCnt="0"/>
      <dgm:spPr/>
      <dgm:t>
        <a:bodyPr/>
        <a:lstStyle/>
        <a:p>
          <a:endParaRPr lang="nl-BE"/>
        </a:p>
      </dgm:t>
    </dgm:pt>
    <dgm:pt modelId="{176F1545-423A-46DB-AD67-EEBDF2DB2CD2}" type="pres">
      <dgm:prSet presAssocID="{9CBF99B2-0A24-471B-8694-3B2EAB09B36F}" presName="compNode" presStyleCnt="0"/>
      <dgm:spPr/>
    </dgm:pt>
    <dgm:pt modelId="{853E8D20-6E88-4136-BD8F-13F1262C11B4}" type="pres">
      <dgm:prSet presAssocID="{9CBF99B2-0A24-471B-8694-3B2EAB09B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CD4CD4-27C5-4590-AC80-95236171E54F}" type="pres">
      <dgm:prSet presAssocID="{9CBF99B2-0A24-471B-8694-3B2EAB09B36F}" presName="invisiNode" presStyleLbl="node1" presStyleIdx="1" presStyleCnt="3"/>
      <dgm:spPr/>
    </dgm:pt>
    <dgm:pt modelId="{6AAE54EE-C139-4D45-B881-726EE8375BCB}" type="pres">
      <dgm:prSet presAssocID="{9CBF99B2-0A24-471B-8694-3B2EAB09B36F}" presName="imagNode" presStyleLbl="fgImgPlace1" presStyleIdx="1" presStyleCnt="3"/>
      <dgm:spPr>
        <a:noFill/>
      </dgm:spPr>
    </dgm:pt>
    <dgm:pt modelId="{2CFD6B8B-2E84-4833-B682-C60B91B4CF4E}" type="pres">
      <dgm:prSet presAssocID="{8ED8D7CD-3264-4A30-83EB-279DCC8E1BE6}" presName="sibTrans" presStyleLbl="sibTrans2D1" presStyleIdx="0" presStyleCnt="0"/>
      <dgm:spPr/>
      <dgm:t>
        <a:bodyPr/>
        <a:lstStyle/>
        <a:p>
          <a:endParaRPr lang="nl-BE"/>
        </a:p>
      </dgm:t>
    </dgm:pt>
    <dgm:pt modelId="{34FB99BE-83B1-4165-A6E7-1C993B09ED49}" type="pres">
      <dgm:prSet presAssocID="{9C7BD28F-76BA-4F49-82B7-34C3FDDB18A1}" presName="compNode" presStyleCnt="0"/>
      <dgm:spPr/>
    </dgm:pt>
    <dgm:pt modelId="{A94DBEFB-6C60-433D-94AF-DD171CDFDFCE}" type="pres">
      <dgm:prSet presAssocID="{9C7BD28F-76BA-4F49-82B7-34C3FDDB18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4DE273-6D6F-4070-A166-280E00D211F6}" type="pres">
      <dgm:prSet presAssocID="{9C7BD28F-76BA-4F49-82B7-34C3FDDB18A1}" presName="invisiNode" presStyleLbl="node1" presStyleIdx="2" presStyleCnt="3"/>
      <dgm:spPr/>
    </dgm:pt>
    <dgm:pt modelId="{39C941DF-E6E3-46C9-9EAF-D5EFFC793A5C}" type="pres">
      <dgm:prSet presAssocID="{9C7BD28F-76BA-4F49-82B7-34C3FDDB18A1}" presName="imagNode" presStyleLbl="fgImgPlace1" presStyleIdx="2" presStyleCnt="3" custFlipVert="1" custFlipHor="1" custScaleX="37295" custScaleY="69468" custLinFactNeighborY="649"/>
      <dgm:spPr>
        <a:noFill/>
      </dgm:spPr>
    </dgm:pt>
  </dgm:ptLst>
  <dgm:cxnLst>
    <dgm:cxn modelId="{30CD0577-D772-47D4-A6C8-0F0991C3501F}" type="presOf" srcId="{6D86E868-CF31-4F74-857C-F0A6225368AF}" destId="{9FDD71C4-F9D1-4E72-816B-B50F109E2C1C}" srcOrd="0" destOrd="0" presId="urn:microsoft.com/office/officeart/2005/8/layout/pList2"/>
    <dgm:cxn modelId="{B2F9636F-70B6-4A70-9D56-CFFD31338439}" type="presOf" srcId="{9C7BD28F-76BA-4F49-82B7-34C3FDDB18A1}" destId="{A94DBEFB-6C60-433D-94AF-DD171CDFDFCE}" srcOrd="0" destOrd="0" presId="urn:microsoft.com/office/officeart/2005/8/layout/pList2"/>
    <dgm:cxn modelId="{663C213B-2D29-47FC-9D71-EADF07A59B30}" type="presOf" srcId="{8ED8D7CD-3264-4A30-83EB-279DCC8E1BE6}" destId="{2CFD6B8B-2E84-4833-B682-C60B91B4CF4E}" srcOrd="0" destOrd="0" presId="urn:microsoft.com/office/officeart/2005/8/layout/pList2"/>
    <dgm:cxn modelId="{9D0663CC-25CF-4197-9B46-380228845291}" type="presOf" srcId="{9CBF99B2-0A24-471B-8694-3B2EAB09B36F}" destId="{853E8D20-6E88-4136-BD8F-13F1262C11B4}" srcOrd="0" destOrd="0" presId="urn:microsoft.com/office/officeart/2005/8/layout/pList2"/>
    <dgm:cxn modelId="{E36EE1C6-CEAF-4C2F-8CB2-0AB4AEFDD700}" type="presOf" srcId="{7EF7A49E-B94D-4591-807B-1395733B22EE}" destId="{06AA8BAE-9CA1-48BC-9B0B-F1BFD9A1CAF0}" srcOrd="0" destOrd="0" presId="urn:microsoft.com/office/officeart/2005/8/layout/pList2"/>
    <dgm:cxn modelId="{889BCEBE-F4EE-4C9B-932F-EAB2C600A14A}" srcId="{6D86E868-CF31-4F74-857C-F0A6225368AF}" destId="{9CBF99B2-0A24-471B-8694-3B2EAB09B36F}" srcOrd="1" destOrd="0" parTransId="{1DE8596A-5D4C-4EC5-8030-4CEB174B84E2}" sibTransId="{8ED8D7CD-3264-4A30-83EB-279DCC8E1BE6}"/>
    <dgm:cxn modelId="{0E15A09A-F62B-43F4-AA86-F96E41E33EE4}" type="presOf" srcId="{119338CC-DA91-4D73-858F-FBF62F68C13A}" destId="{6F85D056-83C1-42BD-8E11-CCAEA423FA53}" srcOrd="0" destOrd="0" presId="urn:microsoft.com/office/officeart/2005/8/layout/pList2"/>
    <dgm:cxn modelId="{AE56ADF0-68B2-44F3-BF86-D7AAB0B33E24}" srcId="{6D86E868-CF31-4F74-857C-F0A6225368AF}" destId="{119338CC-DA91-4D73-858F-FBF62F68C13A}" srcOrd="0" destOrd="0" parTransId="{8E7BA896-8D42-4AB0-AAF5-F4B2F335B5E9}" sibTransId="{7EF7A49E-B94D-4591-807B-1395733B22EE}"/>
    <dgm:cxn modelId="{456983BA-3AE5-4D1C-8B0B-9672167992E2}" srcId="{6D86E868-CF31-4F74-857C-F0A6225368AF}" destId="{9C7BD28F-76BA-4F49-82B7-34C3FDDB18A1}" srcOrd="2" destOrd="0" parTransId="{989F421F-FB5F-4A9D-AA2C-CE8C2E7C64B6}" sibTransId="{C2CF2DDC-EA14-4E4C-9992-3984BD56859A}"/>
    <dgm:cxn modelId="{636FC544-14A7-4641-8A90-9EAA16C41F82}" type="presParOf" srcId="{9FDD71C4-F9D1-4E72-816B-B50F109E2C1C}" destId="{23B7DFED-7FA2-4539-9785-3448523C2103}" srcOrd="0" destOrd="0" presId="urn:microsoft.com/office/officeart/2005/8/layout/pList2"/>
    <dgm:cxn modelId="{0105E441-3909-4619-9DE8-DEEE7A5E1E76}" type="presParOf" srcId="{9FDD71C4-F9D1-4E72-816B-B50F109E2C1C}" destId="{F69E0466-C5AA-4B4F-A826-3FDDD68C8E14}" srcOrd="1" destOrd="0" presId="urn:microsoft.com/office/officeart/2005/8/layout/pList2"/>
    <dgm:cxn modelId="{27718B34-7F90-437C-A1AA-3379AC227F51}" type="presParOf" srcId="{F69E0466-C5AA-4B4F-A826-3FDDD68C8E14}" destId="{A00D941A-D981-46B6-9CBC-553C0E20997F}" srcOrd="0" destOrd="0" presId="urn:microsoft.com/office/officeart/2005/8/layout/pList2"/>
    <dgm:cxn modelId="{958F5167-B524-40AF-B3F3-4E56225F6A4B}" type="presParOf" srcId="{A00D941A-D981-46B6-9CBC-553C0E20997F}" destId="{6F85D056-83C1-42BD-8E11-CCAEA423FA53}" srcOrd="0" destOrd="0" presId="urn:microsoft.com/office/officeart/2005/8/layout/pList2"/>
    <dgm:cxn modelId="{5A181039-6501-4B6E-939D-D021DFB95212}" type="presParOf" srcId="{A00D941A-D981-46B6-9CBC-553C0E20997F}" destId="{06302238-C6A5-4F9B-A714-F6B27E0E3F6B}" srcOrd="1" destOrd="0" presId="urn:microsoft.com/office/officeart/2005/8/layout/pList2"/>
    <dgm:cxn modelId="{16DA7B72-93F1-4470-AF04-56A52303CEAB}" type="presParOf" srcId="{A00D941A-D981-46B6-9CBC-553C0E20997F}" destId="{C1567ACA-0E59-4EB5-BCA0-65DA5F8B54FB}" srcOrd="2" destOrd="0" presId="urn:microsoft.com/office/officeart/2005/8/layout/pList2"/>
    <dgm:cxn modelId="{198BDFC0-01C8-4AC1-A51F-F8F6B55360C5}" type="presParOf" srcId="{F69E0466-C5AA-4B4F-A826-3FDDD68C8E14}" destId="{06AA8BAE-9CA1-48BC-9B0B-F1BFD9A1CAF0}" srcOrd="1" destOrd="0" presId="urn:microsoft.com/office/officeart/2005/8/layout/pList2"/>
    <dgm:cxn modelId="{1DF68530-F77C-4CFE-B781-EA37DE00DA63}" type="presParOf" srcId="{F69E0466-C5AA-4B4F-A826-3FDDD68C8E14}" destId="{176F1545-423A-46DB-AD67-EEBDF2DB2CD2}" srcOrd="2" destOrd="0" presId="urn:microsoft.com/office/officeart/2005/8/layout/pList2"/>
    <dgm:cxn modelId="{0A9993F5-37F7-4ED0-BD5F-83154490CFFB}" type="presParOf" srcId="{176F1545-423A-46DB-AD67-EEBDF2DB2CD2}" destId="{853E8D20-6E88-4136-BD8F-13F1262C11B4}" srcOrd="0" destOrd="0" presId="urn:microsoft.com/office/officeart/2005/8/layout/pList2"/>
    <dgm:cxn modelId="{7691B02A-6135-409B-B4FE-98AA78F7A5E3}" type="presParOf" srcId="{176F1545-423A-46DB-AD67-EEBDF2DB2CD2}" destId="{DBCD4CD4-27C5-4590-AC80-95236171E54F}" srcOrd="1" destOrd="0" presId="urn:microsoft.com/office/officeart/2005/8/layout/pList2"/>
    <dgm:cxn modelId="{AEE8CAAC-FD77-439F-B5F4-A4964FBD4265}" type="presParOf" srcId="{176F1545-423A-46DB-AD67-EEBDF2DB2CD2}" destId="{6AAE54EE-C139-4D45-B881-726EE8375BCB}" srcOrd="2" destOrd="0" presId="urn:microsoft.com/office/officeart/2005/8/layout/pList2"/>
    <dgm:cxn modelId="{F25FFBDB-1A22-49CC-9FAA-C482D4187D1C}" type="presParOf" srcId="{F69E0466-C5AA-4B4F-A826-3FDDD68C8E14}" destId="{2CFD6B8B-2E84-4833-B682-C60B91B4CF4E}" srcOrd="3" destOrd="0" presId="urn:microsoft.com/office/officeart/2005/8/layout/pList2"/>
    <dgm:cxn modelId="{B9865971-3AAC-4015-BB4F-49E458230BDC}" type="presParOf" srcId="{F69E0466-C5AA-4B4F-A826-3FDDD68C8E14}" destId="{34FB99BE-83B1-4165-A6E7-1C993B09ED49}" srcOrd="4" destOrd="0" presId="urn:microsoft.com/office/officeart/2005/8/layout/pList2"/>
    <dgm:cxn modelId="{0F6EC659-3A01-48C9-AF2B-EBA2BEB9B8D4}" type="presParOf" srcId="{34FB99BE-83B1-4165-A6E7-1C993B09ED49}" destId="{A94DBEFB-6C60-433D-94AF-DD171CDFDFCE}" srcOrd="0" destOrd="0" presId="urn:microsoft.com/office/officeart/2005/8/layout/pList2"/>
    <dgm:cxn modelId="{0380807F-D380-4921-8A25-44CAAA9E4352}" type="presParOf" srcId="{34FB99BE-83B1-4165-A6E7-1C993B09ED49}" destId="{174DE273-6D6F-4070-A166-280E00D211F6}" srcOrd="1" destOrd="0" presId="urn:microsoft.com/office/officeart/2005/8/layout/pList2"/>
    <dgm:cxn modelId="{046B25FA-C7A1-49AD-AB0B-AB842C117D77}" type="presParOf" srcId="{34FB99BE-83B1-4165-A6E7-1C993B09ED49}" destId="{39C941DF-E6E3-46C9-9EAF-D5EFFC793A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6E868-CF31-4F74-857C-F0A6225368AF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119338CC-DA91-4D73-858F-FBF62F68C13A}">
      <dgm:prSet phldrT="[Text]" custT="1"/>
      <dgm:spPr/>
      <dgm:t>
        <a:bodyPr/>
        <a:lstStyle/>
        <a:p>
          <a:r>
            <a:rPr lang="fr-BE" sz="1800" dirty="0"/>
            <a:t>Ga niet </a:t>
          </a:r>
          <a:r>
            <a:rPr lang="fr-BE" sz="1800" dirty="0" err="1"/>
            <a:t>onmiddellijk</a:t>
          </a:r>
          <a:r>
            <a:rPr lang="fr-BE" sz="1800" dirty="0"/>
            <a:t> in op </a:t>
          </a:r>
          <a:r>
            <a:rPr lang="fr-BE" sz="1800" dirty="0" err="1"/>
            <a:t>eventuele</a:t>
          </a:r>
          <a:r>
            <a:rPr lang="fr-BE" sz="1800" dirty="0"/>
            <a:t> regularisatie </a:t>
          </a:r>
        </a:p>
        <a:p>
          <a:r>
            <a:rPr lang="nl-BE" sz="2000" dirty="0"/>
            <a:t>	</a:t>
          </a:r>
        </a:p>
      </dgm:t>
    </dgm:pt>
    <dgm:pt modelId="{8E7BA896-8D42-4AB0-AAF5-F4B2F335B5E9}" type="parTrans" cxnId="{AE56ADF0-68B2-44F3-BF86-D7AAB0B33E24}">
      <dgm:prSet/>
      <dgm:spPr/>
      <dgm:t>
        <a:bodyPr/>
        <a:lstStyle/>
        <a:p>
          <a:endParaRPr lang="nl-BE"/>
        </a:p>
      </dgm:t>
    </dgm:pt>
    <dgm:pt modelId="{7EF7A49E-B94D-4591-807B-1395733B22EE}" type="sibTrans" cxnId="{AE56ADF0-68B2-44F3-BF86-D7AAB0B33E24}">
      <dgm:prSet/>
      <dgm:spPr/>
      <dgm:t>
        <a:bodyPr/>
        <a:lstStyle/>
        <a:p>
          <a:endParaRPr lang="nl-BE"/>
        </a:p>
      </dgm:t>
    </dgm:pt>
    <dgm:pt modelId="{9CBF99B2-0A24-471B-8694-3B2EAB09B36F}">
      <dgm:prSet phldrT="[Text]" custT="1"/>
      <dgm:spPr/>
      <dgm:t>
        <a:bodyPr/>
        <a:lstStyle/>
        <a:p>
          <a:r>
            <a:rPr lang="fr-BE" sz="2000" dirty="0"/>
            <a:t>Pro </a:t>
          </a:r>
          <a:r>
            <a:rPr lang="fr-BE" sz="2000" dirty="0" err="1"/>
            <a:t>justitia</a:t>
          </a:r>
          <a:r>
            <a:rPr lang="fr-BE" sz="2000" dirty="0"/>
            <a:t> </a:t>
          </a:r>
          <a:r>
            <a:rPr lang="fr-BE" sz="2000" dirty="0" err="1"/>
            <a:t>is</a:t>
          </a:r>
          <a:r>
            <a:rPr lang="fr-BE" sz="2000" dirty="0"/>
            <a:t> niet </a:t>
          </a:r>
          <a:r>
            <a:rPr lang="fr-BE" sz="2000" dirty="0" err="1"/>
            <a:t>altijd</a:t>
          </a:r>
          <a:r>
            <a:rPr lang="fr-BE" sz="2000" dirty="0"/>
            <a:t> </a:t>
          </a:r>
          <a:r>
            <a:rPr lang="fr-BE" sz="2000" dirty="0" err="1"/>
            <a:t>slecht</a:t>
          </a:r>
          <a:endParaRPr lang="fr-BE" sz="2000" dirty="0"/>
        </a:p>
        <a:p>
          <a:endParaRPr lang="nl-BE" sz="2400" dirty="0"/>
        </a:p>
      </dgm:t>
    </dgm:pt>
    <dgm:pt modelId="{1DE8596A-5D4C-4EC5-8030-4CEB174B84E2}" type="parTrans" cxnId="{889BCEBE-F4EE-4C9B-932F-EAB2C600A14A}">
      <dgm:prSet/>
      <dgm:spPr/>
      <dgm:t>
        <a:bodyPr/>
        <a:lstStyle/>
        <a:p>
          <a:endParaRPr lang="nl-BE"/>
        </a:p>
      </dgm:t>
    </dgm:pt>
    <dgm:pt modelId="{8ED8D7CD-3264-4A30-83EB-279DCC8E1BE6}" type="sibTrans" cxnId="{889BCEBE-F4EE-4C9B-932F-EAB2C600A14A}">
      <dgm:prSet/>
      <dgm:spPr/>
      <dgm:t>
        <a:bodyPr/>
        <a:lstStyle/>
        <a:p>
          <a:endParaRPr lang="nl-BE"/>
        </a:p>
      </dgm:t>
    </dgm:pt>
    <dgm:pt modelId="{9C7BD28F-76BA-4F49-82B7-34C3FDDB18A1}">
      <dgm:prSet phldrT="[Text]" custT="1"/>
      <dgm:spPr/>
      <dgm:t>
        <a:bodyPr/>
        <a:lstStyle/>
        <a:p>
          <a:r>
            <a:rPr lang="fr-BE" sz="2000" dirty="0"/>
            <a:t>Sociale inspectie </a:t>
          </a:r>
          <a:r>
            <a:rPr lang="fr-BE" sz="2000" dirty="0" err="1"/>
            <a:t>heeft</a:t>
          </a:r>
          <a:r>
            <a:rPr lang="fr-BE" sz="2000" dirty="0"/>
            <a:t> de </a:t>
          </a:r>
          <a:r>
            <a:rPr lang="fr-BE" sz="2000" dirty="0" err="1"/>
            <a:t>bewijslast</a:t>
          </a:r>
          <a:endParaRPr lang="nl-BE" sz="2000" dirty="0"/>
        </a:p>
      </dgm:t>
    </dgm:pt>
    <dgm:pt modelId="{989F421F-FB5F-4A9D-AA2C-CE8C2E7C64B6}" type="parTrans" cxnId="{456983BA-3AE5-4D1C-8B0B-9672167992E2}">
      <dgm:prSet/>
      <dgm:spPr/>
      <dgm:t>
        <a:bodyPr/>
        <a:lstStyle/>
        <a:p>
          <a:endParaRPr lang="nl-BE"/>
        </a:p>
      </dgm:t>
    </dgm:pt>
    <dgm:pt modelId="{C2CF2DDC-EA14-4E4C-9992-3984BD56859A}" type="sibTrans" cxnId="{456983BA-3AE5-4D1C-8B0B-9672167992E2}">
      <dgm:prSet/>
      <dgm:spPr/>
      <dgm:t>
        <a:bodyPr/>
        <a:lstStyle/>
        <a:p>
          <a:endParaRPr lang="nl-BE"/>
        </a:p>
      </dgm:t>
    </dgm:pt>
    <dgm:pt modelId="{9FDD71C4-F9D1-4E72-816B-B50F109E2C1C}" type="pres">
      <dgm:prSet presAssocID="{6D86E868-CF31-4F74-857C-F0A6225368AF}" presName="Name0" presStyleCnt="0">
        <dgm:presLayoutVars>
          <dgm:dir/>
          <dgm:resizeHandles val="exact"/>
        </dgm:presLayoutVars>
      </dgm:prSet>
      <dgm:spPr/>
    </dgm:pt>
    <dgm:pt modelId="{23B7DFED-7FA2-4539-9785-3448523C2103}" type="pres">
      <dgm:prSet presAssocID="{6D86E868-CF31-4F74-857C-F0A6225368AF}" presName="bkgdShp" presStyleLbl="alignAccFollowNode1" presStyleIdx="0" presStyleCnt="1" custLinFactNeighborY="0"/>
      <dgm:spPr/>
    </dgm:pt>
    <dgm:pt modelId="{F69E0466-C5AA-4B4F-A826-3FDDD68C8E14}" type="pres">
      <dgm:prSet presAssocID="{6D86E868-CF31-4F74-857C-F0A6225368AF}" presName="linComp" presStyleCnt="0"/>
      <dgm:spPr/>
    </dgm:pt>
    <dgm:pt modelId="{A00D941A-D981-46B6-9CBC-553C0E20997F}" type="pres">
      <dgm:prSet presAssocID="{119338CC-DA91-4D73-858F-FBF62F68C13A}" presName="compNode" presStyleCnt="0"/>
      <dgm:spPr/>
    </dgm:pt>
    <dgm:pt modelId="{6F85D056-83C1-42BD-8E11-CCAEA423FA53}" type="pres">
      <dgm:prSet presAssocID="{119338CC-DA91-4D73-858F-FBF62F68C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302238-C6A5-4F9B-A714-F6B27E0E3F6B}" type="pres">
      <dgm:prSet presAssocID="{119338CC-DA91-4D73-858F-FBF62F68C13A}" presName="invisiNode" presStyleLbl="node1" presStyleIdx="0" presStyleCnt="3"/>
      <dgm:spPr/>
    </dgm:pt>
    <dgm:pt modelId="{C1567ACA-0E59-4EB5-BCA0-65DA5F8B54FB}" type="pres">
      <dgm:prSet presAssocID="{119338CC-DA91-4D73-858F-FBF62F68C13A}" presName="imagNode" presStyleLbl="fgImgPlace1" presStyleIdx="0" presStyleCnt="3"/>
      <dgm:spPr>
        <a:noFill/>
      </dgm:spPr>
    </dgm:pt>
    <dgm:pt modelId="{06AA8BAE-9CA1-48BC-9B0B-F1BFD9A1CAF0}" type="pres">
      <dgm:prSet presAssocID="{7EF7A49E-B94D-4591-807B-1395733B22EE}" presName="sibTrans" presStyleLbl="sibTrans2D1" presStyleIdx="0" presStyleCnt="0"/>
      <dgm:spPr/>
      <dgm:t>
        <a:bodyPr/>
        <a:lstStyle/>
        <a:p>
          <a:endParaRPr lang="nl-BE"/>
        </a:p>
      </dgm:t>
    </dgm:pt>
    <dgm:pt modelId="{176F1545-423A-46DB-AD67-EEBDF2DB2CD2}" type="pres">
      <dgm:prSet presAssocID="{9CBF99B2-0A24-471B-8694-3B2EAB09B36F}" presName="compNode" presStyleCnt="0"/>
      <dgm:spPr/>
    </dgm:pt>
    <dgm:pt modelId="{853E8D20-6E88-4136-BD8F-13F1262C11B4}" type="pres">
      <dgm:prSet presAssocID="{9CBF99B2-0A24-471B-8694-3B2EAB09B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CD4CD4-27C5-4590-AC80-95236171E54F}" type="pres">
      <dgm:prSet presAssocID="{9CBF99B2-0A24-471B-8694-3B2EAB09B36F}" presName="invisiNode" presStyleLbl="node1" presStyleIdx="1" presStyleCnt="3"/>
      <dgm:spPr/>
    </dgm:pt>
    <dgm:pt modelId="{6AAE54EE-C139-4D45-B881-726EE8375BCB}" type="pres">
      <dgm:prSet presAssocID="{9CBF99B2-0A24-471B-8694-3B2EAB09B36F}" presName="imagNode" presStyleLbl="fgImgPlace1" presStyleIdx="1" presStyleCnt="3"/>
      <dgm:spPr>
        <a:noFill/>
      </dgm:spPr>
    </dgm:pt>
    <dgm:pt modelId="{2CFD6B8B-2E84-4833-B682-C60B91B4CF4E}" type="pres">
      <dgm:prSet presAssocID="{8ED8D7CD-3264-4A30-83EB-279DCC8E1BE6}" presName="sibTrans" presStyleLbl="sibTrans2D1" presStyleIdx="0" presStyleCnt="0"/>
      <dgm:spPr/>
      <dgm:t>
        <a:bodyPr/>
        <a:lstStyle/>
        <a:p>
          <a:endParaRPr lang="nl-BE"/>
        </a:p>
      </dgm:t>
    </dgm:pt>
    <dgm:pt modelId="{34FB99BE-83B1-4165-A6E7-1C993B09ED49}" type="pres">
      <dgm:prSet presAssocID="{9C7BD28F-76BA-4F49-82B7-34C3FDDB18A1}" presName="compNode" presStyleCnt="0"/>
      <dgm:spPr/>
    </dgm:pt>
    <dgm:pt modelId="{A94DBEFB-6C60-433D-94AF-DD171CDFDFCE}" type="pres">
      <dgm:prSet presAssocID="{9C7BD28F-76BA-4F49-82B7-34C3FDDB18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4DE273-6D6F-4070-A166-280E00D211F6}" type="pres">
      <dgm:prSet presAssocID="{9C7BD28F-76BA-4F49-82B7-34C3FDDB18A1}" presName="invisiNode" presStyleLbl="node1" presStyleIdx="2" presStyleCnt="3"/>
      <dgm:spPr/>
    </dgm:pt>
    <dgm:pt modelId="{39C941DF-E6E3-46C9-9EAF-D5EFFC793A5C}" type="pres">
      <dgm:prSet presAssocID="{9C7BD28F-76BA-4F49-82B7-34C3FDDB18A1}" presName="imagNode" presStyleLbl="fgImgPlace1" presStyleIdx="2" presStyleCnt="3" custFlipVert="1" custFlipHor="1" custScaleX="37295" custScaleY="69468"/>
      <dgm:spPr>
        <a:noFill/>
      </dgm:spPr>
    </dgm:pt>
  </dgm:ptLst>
  <dgm:cxnLst>
    <dgm:cxn modelId="{30CD0577-D772-47D4-A6C8-0F0991C3501F}" type="presOf" srcId="{6D86E868-CF31-4F74-857C-F0A6225368AF}" destId="{9FDD71C4-F9D1-4E72-816B-B50F109E2C1C}" srcOrd="0" destOrd="0" presId="urn:microsoft.com/office/officeart/2005/8/layout/pList2"/>
    <dgm:cxn modelId="{B2F9636F-70B6-4A70-9D56-CFFD31338439}" type="presOf" srcId="{9C7BD28F-76BA-4F49-82B7-34C3FDDB18A1}" destId="{A94DBEFB-6C60-433D-94AF-DD171CDFDFCE}" srcOrd="0" destOrd="0" presId="urn:microsoft.com/office/officeart/2005/8/layout/pList2"/>
    <dgm:cxn modelId="{663C213B-2D29-47FC-9D71-EADF07A59B30}" type="presOf" srcId="{8ED8D7CD-3264-4A30-83EB-279DCC8E1BE6}" destId="{2CFD6B8B-2E84-4833-B682-C60B91B4CF4E}" srcOrd="0" destOrd="0" presId="urn:microsoft.com/office/officeart/2005/8/layout/pList2"/>
    <dgm:cxn modelId="{9D0663CC-25CF-4197-9B46-380228845291}" type="presOf" srcId="{9CBF99B2-0A24-471B-8694-3B2EAB09B36F}" destId="{853E8D20-6E88-4136-BD8F-13F1262C11B4}" srcOrd="0" destOrd="0" presId="urn:microsoft.com/office/officeart/2005/8/layout/pList2"/>
    <dgm:cxn modelId="{E36EE1C6-CEAF-4C2F-8CB2-0AB4AEFDD700}" type="presOf" srcId="{7EF7A49E-B94D-4591-807B-1395733B22EE}" destId="{06AA8BAE-9CA1-48BC-9B0B-F1BFD9A1CAF0}" srcOrd="0" destOrd="0" presId="urn:microsoft.com/office/officeart/2005/8/layout/pList2"/>
    <dgm:cxn modelId="{889BCEBE-F4EE-4C9B-932F-EAB2C600A14A}" srcId="{6D86E868-CF31-4F74-857C-F0A6225368AF}" destId="{9CBF99B2-0A24-471B-8694-3B2EAB09B36F}" srcOrd="1" destOrd="0" parTransId="{1DE8596A-5D4C-4EC5-8030-4CEB174B84E2}" sibTransId="{8ED8D7CD-3264-4A30-83EB-279DCC8E1BE6}"/>
    <dgm:cxn modelId="{0E15A09A-F62B-43F4-AA86-F96E41E33EE4}" type="presOf" srcId="{119338CC-DA91-4D73-858F-FBF62F68C13A}" destId="{6F85D056-83C1-42BD-8E11-CCAEA423FA53}" srcOrd="0" destOrd="0" presId="urn:microsoft.com/office/officeart/2005/8/layout/pList2"/>
    <dgm:cxn modelId="{AE56ADF0-68B2-44F3-BF86-D7AAB0B33E24}" srcId="{6D86E868-CF31-4F74-857C-F0A6225368AF}" destId="{119338CC-DA91-4D73-858F-FBF62F68C13A}" srcOrd="0" destOrd="0" parTransId="{8E7BA896-8D42-4AB0-AAF5-F4B2F335B5E9}" sibTransId="{7EF7A49E-B94D-4591-807B-1395733B22EE}"/>
    <dgm:cxn modelId="{456983BA-3AE5-4D1C-8B0B-9672167992E2}" srcId="{6D86E868-CF31-4F74-857C-F0A6225368AF}" destId="{9C7BD28F-76BA-4F49-82B7-34C3FDDB18A1}" srcOrd="2" destOrd="0" parTransId="{989F421F-FB5F-4A9D-AA2C-CE8C2E7C64B6}" sibTransId="{C2CF2DDC-EA14-4E4C-9992-3984BD56859A}"/>
    <dgm:cxn modelId="{636FC544-14A7-4641-8A90-9EAA16C41F82}" type="presParOf" srcId="{9FDD71C4-F9D1-4E72-816B-B50F109E2C1C}" destId="{23B7DFED-7FA2-4539-9785-3448523C2103}" srcOrd="0" destOrd="0" presId="urn:microsoft.com/office/officeart/2005/8/layout/pList2"/>
    <dgm:cxn modelId="{0105E441-3909-4619-9DE8-DEEE7A5E1E76}" type="presParOf" srcId="{9FDD71C4-F9D1-4E72-816B-B50F109E2C1C}" destId="{F69E0466-C5AA-4B4F-A826-3FDDD68C8E14}" srcOrd="1" destOrd="0" presId="urn:microsoft.com/office/officeart/2005/8/layout/pList2"/>
    <dgm:cxn modelId="{27718B34-7F90-437C-A1AA-3379AC227F51}" type="presParOf" srcId="{F69E0466-C5AA-4B4F-A826-3FDDD68C8E14}" destId="{A00D941A-D981-46B6-9CBC-553C0E20997F}" srcOrd="0" destOrd="0" presId="urn:microsoft.com/office/officeart/2005/8/layout/pList2"/>
    <dgm:cxn modelId="{958F5167-B524-40AF-B3F3-4E56225F6A4B}" type="presParOf" srcId="{A00D941A-D981-46B6-9CBC-553C0E20997F}" destId="{6F85D056-83C1-42BD-8E11-CCAEA423FA53}" srcOrd="0" destOrd="0" presId="urn:microsoft.com/office/officeart/2005/8/layout/pList2"/>
    <dgm:cxn modelId="{5A181039-6501-4B6E-939D-D021DFB95212}" type="presParOf" srcId="{A00D941A-D981-46B6-9CBC-553C0E20997F}" destId="{06302238-C6A5-4F9B-A714-F6B27E0E3F6B}" srcOrd="1" destOrd="0" presId="urn:microsoft.com/office/officeart/2005/8/layout/pList2"/>
    <dgm:cxn modelId="{16DA7B72-93F1-4470-AF04-56A52303CEAB}" type="presParOf" srcId="{A00D941A-D981-46B6-9CBC-553C0E20997F}" destId="{C1567ACA-0E59-4EB5-BCA0-65DA5F8B54FB}" srcOrd="2" destOrd="0" presId="urn:microsoft.com/office/officeart/2005/8/layout/pList2"/>
    <dgm:cxn modelId="{198BDFC0-01C8-4AC1-A51F-F8F6B55360C5}" type="presParOf" srcId="{F69E0466-C5AA-4B4F-A826-3FDDD68C8E14}" destId="{06AA8BAE-9CA1-48BC-9B0B-F1BFD9A1CAF0}" srcOrd="1" destOrd="0" presId="urn:microsoft.com/office/officeart/2005/8/layout/pList2"/>
    <dgm:cxn modelId="{1DF68530-F77C-4CFE-B781-EA37DE00DA63}" type="presParOf" srcId="{F69E0466-C5AA-4B4F-A826-3FDDD68C8E14}" destId="{176F1545-423A-46DB-AD67-EEBDF2DB2CD2}" srcOrd="2" destOrd="0" presId="urn:microsoft.com/office/officeart/2005/8/layout/pList2"/>
    <dgm:cxn modelId="{0A9993F5-37F7-4ED0-BD5F-83154490CFFB}" type="presParOf" srcId="{176F1545-423A-46DB-AD67-EEBDF2DB2CD2}" destId="{853E8D20-6E88-4136-BD8F-13F1262C11B4}" srcOrd="0" destOrd="0" presId="urn:microsoft.com/office/officeart/2005/8/layout/pList2"/>
    <dgm:cxn modelId="{7691B02A-6135-409B-B4FE-98AA78F7A5E3}" type="presParOf" srcId="{176F1545-423A-46DB-AD67-EEBDF2DB2CD2}" destId="{DBCD4CD4-27C5-4590-AC80-95236171E54F}" srcOrd="1" destOrd="0" presId="urn:microsoft.com/office/officeart/2005/8/layout/pList2"/>
    <dgm:cxn modelId="{AEE8CAAC-FD77-439F-B5F4-A4964FBD4265}" type="presParOf" srcId="{176F1545-423A-46DB-AD67-EEBDF2DB2CD2}" destId="{6AAE54EE-C139-4D45-B881-726EE8375BCB}" srcOrd="2" destOrd="0" presId="urn:microsoft.com/office/officeart/2005/8/layout/pList2"/>
    <dgm:cxn modelId="{F25FFBDB-1A22-49CC-9FAA-C482D4187D1C}" type="presParOf" srcId="{F69E0466-C5AA-4B4F-A826-3FDDD68C8E14}" destId="{2CFD6B8B-2E84-4833-B682-C60B91B4CF4E}" srcOrd="3" destOrd="0" presId="urn:microsoft.com/office/officeart/2005/8/layout/pList2"/>
    <dgm:cxn modelId="{B9865971-3AAC-4015-BB4F-49E458230BDC}" type="presParOf" srcId="{F69E0466-C5AA-4B4F-A826-3FDDD68C8E14}" destId="{34FB99BE-83B1-4165-A6E7-1C993B09ED49}" srcOrd="4" destOrd="0" presId="urn:microsoft.com/office/officeart/2005/8/layout/pList2"/>
    <dgm:cxn modelId="{0F6EC659-3A01-48C9-AF2B-EBA2BEB9B8D4}" type="presParOf" srcId="{34FB99BE-83B1-4165-A6E7-1C993B09ED49}" destId="{A94DBEFB-6C60-433D-94AF-DD171CDFDFCE}" srcOrd="0" destOrd="0" presId="urn:microsoft.com/office/officeart/2005/8/layout/pList2"/>
    <dgm:cxn modelId="{0380807F-D380-4921-8A25-44CAAA9E4352}" type="presParOf" srcId="{34FB99BE-83B1-4165-A6E7-1C993B09ED49}" destId="{174DE273-6D6F-4070-A166-280E00D211F6}" srcOrd="1" destOrd="0" presId="urn:microsoft.com/office/officeart/2005/8/layout/pList2"/>
    <dgm:cxn modelId="{046B25FA-C7A1-49AD-AB0B-AB842C117D77}" type="presParOf" srcId="{34FB99BE-83B1-4165-A6E7-1C993B09ED49}" destId="{39C941DF-E6E3-46C9-9EAF-D5EFFC793A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B9BCCE4-426A-4227-80A5-DD73206BBCA9}" type="slidenum">
              <a:rPr lang="nl-NL"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nl-NL" sz="100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l-NL" sz="100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CA7019B-5539-4ABB-83E2-64992A31328D}" type="datetimeFigureOut">
              <a:rPr lang="nl-NL"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3-3-2021</a:t>
            </a:fld>
            <a:endParaRPr lang="nl-NL" sz="1000" dirty="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l-NL" sz="1000" dirty="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AB4472-A5BE-402B-826D-B72B957B7A3B}" type="datetimeFigureOut">
              <a:rPr lang="nl-BE" smtClean="0"/>
              <a:pPr/>
              <a:t>3/03/2021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2" y="4777194"/>
            <a:ext cx="5709333" cy="4524433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F38670-F218-41B0-97D7-A0EFBDCDFAA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8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975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1950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1338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2313" indent="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8670-F218-41B0-97D7-A0EFBDCDFAA5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4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8670-F218-41B0-97D7-A0EFBDCDFAA5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2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38670-F218-41B0-97D7-A0EFBDCDFAA5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38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38670-F218-41B0-97D7-A0EFBDCDFAA5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01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5060577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68146" y="1557777"/>
            <a:ext cx="3960000" cy="39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9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854436"/>
            <a:ext cx="8154192" cy="428387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5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 bwMode="gray">
          <a:xfrm>
            <a:off x="521495" y="1129846"/>
            <a:ext cx="8154000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rgbClr val="A6210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278000"/>
            <a:ext cx="8154192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 marL="179387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2pPr>
            <a:lvl3pPr marL="358775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3pPr>
            <a:lvl4pPr marL="53816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Tx/>
              <a:buNone/>
              <a:defRPr sz="1400">
                <a:solidFill>
                  <a:srgbClr val="4A4A49"/>
                </a:solidFill>
              </a:defRPr>
            </a:lvl4pPr>
            <a:lvl5pPr marL="71755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Tx/>
              <a:buNone/>
              <a:defRPr sz="14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69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25689" y="1098000"/>
            <a:ext cx="4050000" cy="50403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098000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45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1098550"/>
            <a:ext cx="4564063" cy="50403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098000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17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624431" y="1098551"/>
            <a:ext cx="4050506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098551"/>
            <a:ext cx="4564063" cy="50403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0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4" y="1278000"/>
            <a:ext cx="4050506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>
                <a:solidFill>
                  <a:srgbClr val="4A4A49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25689" y="1278000"/>
            <a:ext cx="4050000" cy="486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717550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>
                <a:solidFill>
                  <a:srgbClr val="4A4A49"/>
                </a:solidFill>
              </a:defRPr>
            </a:lvl4pPr>
            <a:lvl5pPr marL="89693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41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515688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515688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18592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518592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1497" y="1430215"/>
            <a:ext cx="2160000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89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circle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515688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Oval 14"/>
          <p:cNvSpPr/>
          <p:nvPr userDrawn="1"/>
        </p:nvSpPr>
        <p:spPr>
          <a:xfrm>
            <a:off x="6515688" y="1430215"/>
            <a:ext cx="2160000" cy="2160000"/>
          </a:xfrm>
          <a:prstGeom prst="ellipse">
            <a:avLst/>
          </a:prstGeom>
          <a:solidFill>
            <a:srgbClr val="A6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75688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18592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" name="Oval 13"/>
          <p:cNvSpPr/>
          <p:nvPr userDrawn="1"/>
        </p:nvSpPr>
        <p:spPr>
          <a:xfrm>
            <a:off x="3475269" y="1430215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35269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4392370"/>
            <a:ext cx="2160000" cy="16200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3923367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" name="Oval 4"/>
          <p:cNvSpPr/>
          <p:nvPr userDrawn="1"/>
        </p:nvSpPr>
        <p:spPr>
          <a:xfrm>
            <a:off x="521497" y="1430215"/>
            <a:ext cx="2160000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81497" y="1790215"/>
            <a:ext cx="1440000" cy="14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78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6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6641167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Freeform 5"/>
          <p:cNvSpPr>
            <a:spLocks/>
          </p:cNvSpPr>
          <p:nvPr userDrawn="1"/>
        </p:nvSpPr>
        <p:spPr bwMode="gray">
          <a:xfrm>
            <a:off x="7454830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5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3581332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gray">
          <a:xfrm>
            <a:off x="4394995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21497" y="1963018"/>
            <a:ext cx="2034521" cy="416197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600"/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335160" y="1316891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1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785688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6785688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gray">
          <a:xfrm>
            <a:off x="7527091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4710194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4710194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gray">
          <a:xfrm>
            <a:off x="5451597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2617741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2609262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gray">
          <a:xfrm>
            <a:off x="3350665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533768" y="1448388"/>
            <a:ext cx="189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33768" y="2119358"/>
            <a:ext cx="1890000" cy="364903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  <a:lvl2pPr marL="219069" indent="0">
              <a:buFontTx/>
              <a:buNone/>
              <a:defRPr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1275171" y="1613972"/>
            <a:ext cx="407194" cy="274638"/>
          </a:xfrm>
          <a:custGeom>
            <a:avLst/>
            <a:gdLst>
              <a:gd name="T0" fmla="*/ 0 w 147"/>
              <a:gd name="T1" fmla="*/ 0 h 74"/>
              <a:gd name="T2" fmla="*/ 73 w 147"/>
              <a:gd name="T3" fmla="*/ 74 h 74"/>
              <a:gd name="T4" fmla="*/ 147 w 147"/>
              <a:gd name="T5" fmla="*/ 0 h 74"/>
              <a:gd name="T6" fmla="*/ 0 w 147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" h="74">
                <a:moveTo>
                  <a:pt x="0" y="0"/>
                </a:moveTo>
                <a:cubicBezTo>
                  <a:pt x="73" y="74"/>
                  <a:pt x="73" y="74"/>
                  <a:pt x="73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01" y="26"/>
                  <a:pt x="45" y="26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1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68146" y="1557777"/>
            <a:ext cx="3960000" cy="39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521494" y="5209579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4326556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6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522288" y="1777391"/>
            <a:ext cx="8153400" cy="432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75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tabl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786071"/>
            <a:ext cx="8154192" cy="428144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19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521497" y="1777391"/>
            <a:ext cx="8153400" cy="432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1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char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786071"/>
            <a:ext cx="8154192" cy="428144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1497" y="1103075"/>
            <a:ext cx="8154191" cy="61436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5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95689" y="4520028"/>
            <a:ext cx="2880000" cy="5556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90763" y="2307528"/>
            <a:ext cx="4860000" cy="21600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946217"/>
            <a:ext cx="1596145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Quot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95689" y="4520028"/>
            <a:ext cx="2880000" cy="5556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90763" y="2307528"/>
            <a:ext cx="4860000" cy="21600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946217"/>
            <a:ext cx="1596145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63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978593" y="1256234"/>
            <a:ext cx="3240000" cy="46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68593" y="1346234"/>
            <a:ext cx="3060000" cy="45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408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8593" y="1640795"/>
            <a:ext cx="5580000" cy="37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98593" y="1730795"/>
            <a:ext cx="54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0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- landscape -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8593" y="1546794"/>
            <a:ext cx="5580000" cy="37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98593" y="1636794"/>
            <a:ext cx="54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1497" y="368305"/>
            <a:ext cx="8154192" cy="57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898593" y="5416794"/>
            <a:ext cx="5400000" cy="607994"/>
          </a:xfrm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8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92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circl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819829" y="1557777"/>
            <a:ext cx="3960000" cy="39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9829" y="1737777"/>
            <a:ext cx="3600000" cy="360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5060577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494" y="1098000"/>
            <a:ext cx="4050506" cy="3160246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Title &amp; pic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92" name="Picture 19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29"/>
            <a:ext cx="9144000" cy="49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8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714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057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016"/>
            <a:ext cx="9144000" cy="44958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06888" y="3443288"/>
            <a:ext cx="2563812" cy="14795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70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1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43200" y="2581275"/>
            <a:ext cx="3273425" cy="19653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501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5213324" y="3899531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13324" y="3899531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13324" y="1363947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3324" y="1363947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369107"/>
            <a:ext cx="3695700" cy="4495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60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5213324" y="3651698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13324" y="3651698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13324" y="1116114"/>
            <a:ext cx="3240000" cy="1980000"/>
          </a:xfrm>
          <a:prstGeom prst="rect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3324" y="1116114"/>
            <a:ext cx="3240000" cy="1980000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4A4A4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7" y="674207"/>
            <a:ext cx="4529067" cy="5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9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s with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7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345"/>
            <a:ext cx="9144000" cy="725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8"/>
            <a:ext cx="9144000" cy="1181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75436" y="682904"/>
            <a:ext cx="7581756" cy="4900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800" baseline="0">
                <a:solidFill>
                  <a:srgbClr val="4A4A49"/>
                </a:solidFill>
              </a:defRPr>
            </a:lvl1pPr>
          </a:lstStyle>
          <a:p>
            <a:r>
              <a:rPr lang="en-GB" noProof="1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774000" y="1449954"/>
            <a:ext cx="7583191" cy="538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rgbClr val="FF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1"/>
              <a:t>Subtitle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2060847"/>
            <a:ext cx="7601615" cy="3600177"/>
          </a:xfrm>
          <a:prstGeom prst="rect">
            <a:avLst/>
          </a:prstGeom>
        </p:spPr>
        <p:txBody>
          <a:bodyPr/>
          <a:lstStyle>
            <a:lvl1pPr marL="0" indent="-179388">
              <a:spcBef>
                <a:spcPts val="24"/>
              </a:spcBef>
              <a:spcAft>
                <a:spcPts val="0"/>
              </a:spcAft>
              <a:buFontTx/>
              <a:buBlip>
                <a:blip r:embed="rId4"/>
              </a:buBlip>
              <a:defRPr sz="2000">
                <a:solidFill>
                  <a:srgbClr val="4A4A49"/>
                </a:solidFill>
              </a:defRPr>
            </a:lvl1pPr>
            <a:lvl2pPr marL="360000" indent="-180000">
              <a:spcBef>
                <a:spcPts val="432"/>
              </a:spcBef>
              <a:spcAft>
                <a:spcPts val="0"/>
              </a:spcAft>
              <a:buClr>
                <a:srgbClr val="EE3524"/>
              </a:buClr>
              <a:buSzPct val="80000"/>
              <a:buFont typeface="Arial" pitchFamily="34" charset="0"/>
              <a:buChar char="•"/>
              <a:defRPr sz="1600" baseline="0">
                <a:solidFill>
                  <a:srgbClr val="4A4A49"/>
                </a:solidFill>
              </a:defRPr>
            </a:lvl2pPr>
            <a:lvl3pPr marL="540000" indent="-180000">
              <a:spcBef>
                <a:spcPts val="384"/>
              </a:spcBef>
              <a:buClr>
                <a:srgbClr val="EE3524"/>
              </a:buClr>
              <a:buSzPct val="80000"/>
              <a:buFont typeface="Verdana" pitchFamily="34" charset="0"/>
              <a:buChar char="–"/>
              <a:defRPr sz="1600">
                <a:solidFill>
                  <a:srgbClr val="4A4A49"/>
                </a:solidFill>
              </a:defRPr>
            </a:lvl3pPr>
            <a:lvl4pPr marL="720000" indent="-180000">
              <a:spcBef>
                <a:spcPts val="384"/>
              </a:spcBef>
              <a:spcAft>
                <a:spcPts val="0"/>
              </a:spcAft>
              <a:buClr>
                <a:srgbClr val="4D4D4F"/>
              </a:buClr>
              <a:buSzPct val="80000"/>
              <a:defRPr sz="1200">
                <a:solidFill>
                  <a:srgbClr val="4A4A49"/>
                </a:solidFill>
              </a:defRPr>
            </a:lvl4pPr>
          </a:lstStyle>
          <a:p>
            <a:pPr lvl="0"/>
            <a:r>
              <a:rPr lang="en-GB" noProof="1"/>
              <a:t>Text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44000" y="6570000"/>
            <a:ext cx="1016366" cy="237600"/>
          </a:xfrm>
        </p:spPr>
        <p:txBody>
          <a:bodyPr lIns="0" tIns="0" rIns="0" bIns="0" anchor="b" anchorCtr="0"/>
          <a:lstStyle>
            <a:lvl1pPr algn="r">
              <a:defRPr sz="900">
                <a:solidFill>
                  <a:srgbClr val="4A4A49"/>
                </a:solidFill>
              </a:defRPr>
            </a:lvl1pPr>
          </a:lstStyle>
          <a:p>
            <a:fld id="{4508800F-C557-48CD-A6AC-87335988A31F}" type="slidenum">
              <a:rPr lang="en-GB" noProof="1" dirty="0" smtClean="0"/>
              <a:pPr/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5972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background image -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00981"/>
            <a:ext cx="9144000" cy="504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2935" y="3915007"/>
            <a:ext cx="3170489" cy="913364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4A4A49"/>
                </a:solidFill>
              </a:defRPr>
            </a:lvl1pPr>
            <a:lvl2pPr marL="0" indent="0">
              <a:buFontTx/>
              <a:buNone/>
              <a:defRPr sz="1400">
                <a:solidFill>
                  <a:srgbClr val="4A4A49"/>
                </a:solidFill>
              </a:defRPr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1494" y="368301"/>
            <a:ext cx="8101013" cy="576000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rgbClr val="92949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2935" y="2307362"/>
            <a:ext cx="3170489" cy="1577164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6" y="368300"/>
            <a:ext cx="8118302" cy="1961962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 xmlns="">
        <p15:guide id="1" orient="horz" pos="1548" userDrawn="1">
          <p15:clr>
            <a:srgbClr val="FBAE40"/>
          </p15:clr>
        </p15:guide>
        <p15:guide id="2" orient="horz" pos="33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rrow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1496" y="1162228"/>
            <a:ext cx="8118302" cy="116803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000" y="-121"/>
            <a:ext cx="63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75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548">
          <p15:clr>
            <a:srgbClr val="FBAE40"/>
          </p15:clr>
        </p15:guide>
        <p15:guide id="2" orient="horz" pos="33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wisted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6" y="6183824"/>
            <a:ext cx="2304083" cy="674176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 bwMode="gray">
          <a:xfrm>
            <a:off x="0" y="2456750"/>
            <a:ext cx="9144000" cy="2879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521494" y="2456750"/>
            <a:ext cx="4050506" cy="914400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  <a:lvl2pPr marL="0" indent="0">
              <a:buFontTx/>
              <a:buNone/>
              <a:defRPr sz="1400"/>
            </a:lvl2pPr>
            <a:lvl3pPr marL="538149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035846" y="368300"/>
            <a:ext cx="7603952" cy="196196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" y="1719040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51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548">
          <p15:clr>
            <a:srgbClr val="FBAE40"/>
          </p15:clr>
        </p15:guide>
        <p15:guide id="2" orient="horz" pos="33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urgund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098000"/>
            <a:ext cx="8154192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21496" y="1098000"/>
            <a:ext cx="8154192" cy="504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4A4A49"/>
                </a:solidFill>
              </a:defRPr>
            </a:lvl3pPr>
            <a:lvl4pPr marL="803275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defRPr sz="1400">
                <a:solidFill>
                  <a:srgbClr val="4A4A49"/>
                </a:solidFill>
              </a:defRPr>
            </a:lvl4pPr>
            <a:lvl5pPr marL="98266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A4A49"/>
              </a:buClr>
              <a:buFont typeface="Arial" panose="020B0604020202020204" pitchFamily="34" charset="0"/>
              <a:buChar char="‒"/>
              <a:defRPr sz="1200">
                <a:solidFill>
                  <a:srgbClr val="4A4A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90169"/>
          <a:stretch/>
        </p:blipFill>
        <p:spPr bwMode="gray">
          <a:xfrm>
            <a:off x="6839917" y="6192000"/>
            <a:ext cx="2304083" cy="674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5688" y="6492875"/>
            <a:ext cx="45976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rgbClr val="929497"/>
                </a:solidFill>
              </a:defRPr>
            </a:lvl1pPr>
          </a:lstStyle>
          <a:p>
            <a:fld id="{A03FAF12-7725-4B65-8689-067CA4F24F2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97091"/>
            <a:ext cx="9144000" cy="5040000"/>
          </a:xfrm>
          <a:prstGeom prst="rect">
            <a:avLst/>
          </a:prstGeom>
          <a:gradFill>
            <a:gsLst>
              <a:gs pos="30000">
                <a:srgbClr val="EDEDED"/>
              </a:gs>
              <a:gs pos="100000">
                <a:srgbClr val="FEFEF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1496" y="1089025"/>
            <a:ext cx="8154192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21497" y="368305"/>
            <a:ext cx="8154192" cy="57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2" r:id="rId3"/>
    <p:sldLayoutId id="2147483688" r:id="rId4"/>
    <p:sldLayoutId id="2147483651" r:id="rId5"/>
    <p:sldLayoutId id="2147483661" r:id="rId6"/>
    <p:sldLayoutId id="2147483662" r:id="rId7"/>
    <p:sldLayoutId id="2147483650" r:id="rId8"/>
    <p:sldLayoutId id="2147483685" r:id="rId9"/>
    <p:sldLayoutId id="2147483683" r:id="rId10"/>
    <p:sldLayoutId id="2147483663" r:id="rId11"/>
    <p:sldLayoutId id="2147483652" r:id="rId12"/>
    <p:sldLayoutId id="2147483686" r:id="rId13"/>
    <p:sldLayoutId id="2147483687" r:id="rId14"/>
    <p:sldLayoutId id="2147483664" r:id="rId15"/>
    <p:sldLayoutId id="2147483656" r:id="rId16"/>
    <p:sldLayoutId id="2147483684" r:id="rId17"/>
    <p:sldLayoutId id="2147483665" r:id="rId18"/>
    <p:sldLayoutId id="2147483657" r:id="rId19"/>
    <p:sldLayoutId id="2147483654" r:id="rId20"/>
    <p:sldLayoutId id="2147483669" r:id="rId21"/>
    <p:sldLayoutId id="2147483667" r:id="rId22"/>
    <p:sldLayoutId id="2147483670" r:id="rId23"/>
    <p:sldLayoutId id="2147483666" r:id="rId24"/>
    <p:sldLayoutId id="2147483668" r:id="rId25"/>
    <p:sldLayoutId id="2147483671" r:id="rId26"/>
    <p:sldLayoutId id="2147483672" r:id="rId27"/>
    <p:sldLayoutId id="2147483673" r:id="rId28"/>
    <p:sldLayoutId id="2147483681" r:id="rId29"/>
    <p:sldLayoutId id="2147483655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9" r:id="rId3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A62107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41"/>
        </a:buBlip>
        <a:defRPr sz="2000" kern="1200">
          <a:solidFill>
            <a:srgbClr val="4A4A49"/>
          </a:solidFill>
          <a:latin typeface="+mn-lt"/>
          <a:ea typeface="+mn-ea"/>
          <a:cs typeface="+mn-cs"/>
        </a:defRPr>
      </a:lvl1pPr>
      <a:lvl2pPr marL="444500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rgbClr val="4A4A49"/>
          </a:solidFill>
          <a:latin typeface="+mn-lt"/>
          <a:ea typeface="+mn-ea"/>
          <a:cs typeface="+mn-cs"/>
        </a:defRPr>
      </a:lvl2pPr>
      <a:lvl3pPr marL="623888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0000"/>
        </a:buClr>
        <a:buFont typeface="Arial" panose="020B0604020202020204" pitchFamily="34" charset="0"/>
        <a:buChar char="−"/>
        <a:defRPr sz="1600" kern="1200">
          <a:solidFill>
            <a:srgbClr val="4A4A49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686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32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4156" userDrawn="1">
          <p15:clr>
            <a:srgbClr val="F26B43"/>
          </p15:clr>
        </p15:guide>
        <p15:guide id="8" pos="1604" userDrawn="1">
          <p15:clr>
            <a:srgbClr val="F26B43"/>
          </p15:clr>
        </p15:guide>
        <p15:guide id="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2837BB4-C9C4-493C-97CE-9A125AF8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521493" y="1298512"/>
            <a:ext cx="6657110" cy="713888"/>
          </a:xfrm>
        </p:spPr>
        <p:txBody>
          <a:bodyPr>
            <a:noAutofit/>
          </a:bodyPr>
          <a:lstStyle/>
          <a:p>
            <a:r>
              <a:rPr lang="nl-NL" sz="3600" dirty="0"/>
              <a:t>De sociale inspectie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521493" y="4845600"/>
            <a:ext cx="7379062" cy="12837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Bart Adriaens </a:t>
            </a:r>
          </a:p>
          <a:p>
            <a:r>
              <a:rPr lang="nl-NL" dirty="0"/>
              <a:t>Veerle Van Keirsbilck</a:t>
            </a:r>
          </a:p>
          <a:p>
            <a:endParaRPr lang="nl-NL" dirty="0"/>
          </a:p>
          <a:p>
            <a:r>
              <a:rPr lang="nl-BE" dirty="0"/>
              <a:t>Themavoormiddag  Webinar – </a:t>
            </a:r>
            <a:r>
              <a:rPr lang="nl-NL" dirty="0"/>
              <a:t>4 maart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B2E574-BF18-47E5-95DA-13BCFC940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9" y="365125"/>
            <a:ext cx="241043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Toezicht</a:t>
            </a:r>
            <a:r>
              <a:rPr lang="en-GB" dirty="0">
                <a:solidFill>
                  <a:schemeClr val="accent1"/>
                </a:solidFill>
              </a:rPr>
              <a:t> Sociale </a:t>
            </a:r>
            <a:r>
              <a:rPr lang="en-GB" dirty="0" err="1">
                <a:solidFill>
                  <a:schemeClr val="accent1"/>
                </a:solidFill>
              </a:rPr>
              <a:t>Wetten</a:t>
            </a:r>
            <a:r>
              <a:rPr lang="en-GB" dirty="0">
                <a:solidFill>
                  <a:schemeClr val="accent1"/>
                </a:solidFill>
              </a:rPr>
              <a:t> (TSW)</a:t>
            </a:r>
            <a:br>
              <a:rPr lang="en-GB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6" y="3811716"/>
            <a:ext cx="4189841" cy="1563954"/>
          </a:xfrm>
        </p:spPr>
        <p:txBody>
          <a:bodyPr anchor="t">
            <a:normAutofit/>
          </a:bodyPr>
          <a:lstStyle/>
          <a:p>
            <a:r>
              <a:rPr lang="nl-NL" dirty="0"/>
              <a:t>Wat wordt er gecontroleerd?</a:t>
            </a:r>
          </a:p>
          <a:p>
            <a:pPr lvl="1"/>
            <a:r>
              <a:rPr lang="nl-NL" dirty="0"/>
              <a:t>Naleving arbeidsreglementering (arbeidsduur, loon, feestdagen, sociale documenten, …)</a:t>
            </a:r>
          </a:p>
          <a:p>
            <a:pPr lvl="1"/>
            <a:r>
              <a:rPr lang="nl-NL" dirty="0"/>
              <a:t>Correcte betaling overuren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968607" y="3811715"/>
            <a:ext cx="3830173" cy="2836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Kenmerken van hun aanpak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Vaak regularisatie</a:t>
            </a:r>
          </a:p>
          <a:p>
            <a:pPr lvl="1"/>
            <a:r>
              <a:rPr lang="nl-NL" dirty="0"/>
              <a:t>Kunnen geen betaling afdwingen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6" y="1548298"/>
            <a:ext cx="2029857" cy="202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7" y="1436690"/>
            <a:ext cx="2141465" cy="2141465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xmlns="" id="{FF563C10-38B1-47C9-BFA6-49DACAFAA97A}"/>
              </a:ext>
            </a:extLst>
          </p:cNvPr>
          <p:cNvSpPr/>
          <p:nvPr/>
        </p:nvSpPr>
        <p:spPr>
          <a:xfrm>
            <a:off x="804102" y="5384345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78DC02-1B32-4F8F-AA19-2F856C412339}"/>
              </a:ext>
            </a:extLst>
          </p:cNvPr>
          <p:cNvSpPr txBox="1"/>
          <p:nvPr/>
        </p:nvSpPr>
        <p:spPr>
          <a:xfrm>
            <a:off x="960303" y="5340835"/>
            <a:ext cx="418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Naleving Belgische arbeidswetgeving   door buitenlandse onderaannemers</a:t>
            </a:r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350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3792AB-89F3-4ACE-B99E-70477A053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D6557-B796-4FDF-B122-4D582400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i="1" dirty="0" err="1">
                <a:solidFill>
                  <a:schemeClr val="tx1">
                    <a:lumMod val="50000"/>
                  </a:schemeClr>
                </a:solidFill>
              </a:rPr>
              <a:t>Zeer</a:t>
            </a:r>
            <a:r>
              <a:rPr lang="fr-BE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BE" i="1" dirty="0" err="1">
                <a:solidFill>
                  <a:schemeClr val="tx1">
                    <a:lumMod val="50000"/>
                  </a:schemeClr>
                </a:solidFill>
              </a:rPr>
              <a:t>uiteenlopende</a:t>
            </a:r>
            <a:r>
              <a:rPr lang="fr-BE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BE" i="1" dirty="0" err="1">
                <a:solidFill>
                  <a:schemeClr val="tx1">
                    <a:lumMod val="50000"/>
                  </a:schemeClr>
                </a:solidFill>
              </a:rPr>
              <a:t>controles</a:t>
            </a:r>
            <a:r>
              <a:rPr lang="fr-BE" i="1" dirty="0">
                <a:solidFill>
                  <a:schemeClr val="tx1">
                    <a:lumMod val="50000"/>
                  </a:schemeClr>
                </a:solidFill>
              </a:rPr>
              <a:t> en </a:t>
            </a:r>
            <a:r>
              <a:rPr lang="fr-BE" i="1" dirty="0" err="1">
                <a:solidFill>
                  <a:schemeClr val="tx1">
                    <a:lumMod val="50000"/>
                  </a:schemeClr>
                </a:solidFill>
              </a:rPr>
              <a:t>aanpak</a:t>
            </a:r>
            <a:r>
              <a:rPr lang="fr-BE" i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Aangekondigde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controle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binnen</a:t>
            </a:r>
            <a:r>
              <a:rPr lang="fr-BE" dirty="0">
                <a:solidFill>
                  <a:srgbClr val="FF0000"/>
                </a:solidFill>
              </a:rPr>
              <a:t> de </a:t>
            </a:r>
            <a:r>
              <a:rPr lang="fr-BE" dirty="0" err="1">
                <a:solidFill>
                  <a:srgbClr val="FF0000"/>
                </a:solidFill>
              </a:rPr>
              <a:t>onderneming</a:t>
            </a:r>
            <a:endParaRPr lang="fr-BE" dirty="0">
              <a:solidFill>
                <a:srgbClr val="FF0000"/>
              </a:solidFill>
            </a:endParaRP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Steeds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aangekondigd</a:t>
            </a:r>
            <a:r>
              <a:rPr lang="fr-BE" dirty="0">
                <a:solidFill>
                  <a:schemeClr val="tx1"/>
                </a:solidFill>
              </a:rPr>
              <a:t> via </a:t>
            </a:r>
            <a:r>
              <a:rPr lang="fr-BE" dirty="0" err="1">
                <a:solidFill>
                  <a:schemeClr val="tx1"/>
                </a:solidFill>
              </a:rPr>
              <a:t>een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standaardbrief</a:t>
            </a:r>
            <a:endParaRPr lang="fr-BE" dirty="0">
              <a:solidFill>
                <a:schemeClr val="tx1"/>
              </a:solidFill>
            </a:endParaRPr>
          </a:p>
          <a:p>
            <a:pPr marL="265112" lvl="1" indent="0">
              <a:buNone/>
            </a:pPr>
            <a:endParaRPr lang="fr-BE" dirty="0">
              <a:solidFill>
                <a:schemeClr val="tx1"/>
              </a:solidFill>
            </a:endParaRPr>
          </a:p>
          <a:p>
            <a:pPr lvl="1"/>
            <a:r>
              <a:rPr lang="fr-BE" dirty="0">
                <a:solidFill>
                  <a:schemeClr val="tx1"/>
                </a:solidFill>
              </a:rPr>
              <a:t>« </a:t>
            </a:r>
            <a:r>
              <a:rPr lang="fr-BE" dirty="0" err="1">
                <a:solidFill>
                  <a:schemeClr val="tx1"/>
                </a:solidFill>
              </a:rPr>
              <a:t>boekenonderzoek</a:t>
            </a:r>
            <a:r>
              <a:rPr lang="fr-BE" dirty="0">
                <a:solidFill>
                  <a:schemeClr val="tx1"/>
                </a:solidFill>
              </a:rPr>
              <a:t> » </a:t>
            </a:r>
          </a:p>
          <a:p>
            <a:pPr lvl="2"/>
            <a:r>
              <a:rPr lang="fr-BE" sz="1500" dirty="0">
                <a:solidFill>
                  <a:schemeClr val="tx1"/>
                </a:solidFill>
              </a:rPr>
              <a:t>CO2-bijdragen </a:t>
            </a:r>
            <a:r>
              <a:rPr lang="fr-BE" sz="1500" dirty="0" err="1">
                <a:solidFill>
                  <a:schemeClr val="tx1"/>
                </a:solidFill>
              </a:rPr>
              <a:t>wagens</a:t>
            </a:r>
            <a:endParaRPr lang="fr-BE" sz="1500" dirty="0">
              <a:solidFill>
                <a:schemeClr val="tx1"/>
              </a:solidFill>
            </a:endParaRPr>
          </a:p>
          <a:p>
            <a:pPr lvl="2"/>
            <a:r>
              <a:rPr lang="fr-BE" sz="1500" dirty="0" err="1">
                <a:solidFill>
                  <a:schemeClr val="tx1"/>
                </a:solidFill>
              </a:rPr>
              <a:t>Kostenvergoedingen</a:t>
            </a:r>
            <a:endParaRPr lang="fr-BE" sz="1500" dirty="0">
              <a:solidFill>
                <a:schemeClr val="tx1"/>
              </a:solidFill>
            </a:endParaRPr>
          </a:p>
          <a:p>
            <a:pPr lvl="2"/>
            <a:r>
              <a:rPr lang="fr-BE" sz="1500" dirty="0" err="1">
                <a:solidFill>
                  <a:schemeClr val="tx1"/>
                </a:solidFill>
              </a:rPr>
              <a:t>Vergoedingen</a:t>
            </a:r>
            <a:r>
              <a:rPr lang="fr-BE" sz="1500" dirty="0">
                <a:solidFill>
                  <a:schemeClr val="tx1"/>
                </a:solidFill>
              </a:rPr>
              <a:t> </a:t>
            </a:r>
            <a:r>
              <a:rPr lang="fr-BE" sz="1500" dirty="0" err="1">
                <a:solidFill>
                  <a:schemeClr val="tx1"/>
                </a:solidFill>
              </a:rPr>
              <a:t>vrij</a:t>
            </a:r>
            <a:r>
              <a:rPr lang="fr-BE" sz="1500" dirty="0">
                <a:solidFill>
                  <a:schemeClr val="tx1"/>
                </a:solidFill>
              </a:rPr>
              <a:t> van RSZ (</a:t>
            </a:r>
            <a:r>
              <a:rPr lang="fr-BE" sz="1500" dirty="0" err="1">
                <a:solidFill>
                  <a:schemeClr val="tx1"/>
                </a:solidFill>
              </a:rPr>
              <a:t>o.a</a:t>
            </a:r>
            <a:r>
              <a:rPr lang="fr-BE" sz="1500" dirty="0">
                <a:solidFill>
                  <a:schemeClr val="tx1"/>
                </a:solidFill>
              </a:rPr>
              <a:t>. </a:t>
            </a:r>
            <a:r>
              <a:rPr lang="fr-BE" sz="1500" dirty="0" err="1">
                <a:solidFill>
                  <a:schemeClr val="tx1"/>
                </a:solidFill>
              </a:rPr>
              <a:t>maaltijdcheques</a:t>
            </a:r>
            <a:r>
              <a:rPr lang="fr-BE" sz="1500" dirty="0">
                <a:solidFill>
                  <a:schemeClr val="tx1"/>
                </a:solidFill>
              </a:rPr>
              <a:t>, </a:t>
            </a:r>
            <a:r>
              <a:rPr lang="fr-BE" sz="1500" dirty="0" err="1">
                <a:solidFill>
                  <a:schemeClr val="tx1"/>
                </a:solidFill>
              </a:rPr>
              <a:t>cao</a:t>
            </a:r>
            <a:r>
              <a:rPr lang="fr-BE" sz="1500" dirty="0">
                <a:solidFill>
                  <a:schemeClr val="tx1"/>
                </a:solidFill>
              </a:rPr>
              <a:t> nr. 90, </a:t>
            </a:r>
            <a:r>
              <a:rPr lang="fr-BE" sz="1500" dirty="0" err="1">
                <a:solidFill>
                  <a:schemeClr val="tx1"/>
                </a:solidFill>
              </a:rPr>
              <a:t>geschenken</a:t>
            </a:r>
            <a:r>
              <a:rPr lang="fr-BE" sz="15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fr-BE" sz="1500" dirty="0" err="1">
                <a:solidFill>
                  <a:schemeClr val="tx1"/>
                </a:solidFill>
              </a:rPr>
              <a:t>warranten</a:t>
            </a:r>
            <a:endParaRPr lang="fr-BE" sz="1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rgbClr val="FF0000"/>
              </a:solidFill>
            </a:endParaRP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Weinig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onderhandelinsgsmarge</a:t>
            </a:r>
            <a:r>
              <a:rPr lang="fr-BE" dirty="0">
                <a:solidFill>
                  <a:schemeClr val="tx1"/>
                </a:solidFill>
              </a:rPr>
              <a:t> (</a:t>
            </a:r>
            <a:r>
              <a:rPr lang="fr-BE" dirty="0" err="1">
                <a:solidFill>
                  <a:schemeClr val="tx1"/>
                </a:solidFill>
              </a:rPr>
              <a:t>terugkoppeling</a:t>
            </a:r>
            <a:r>
              <a:rPr lang="fr-BE" dirty="0">
                <a:solidFill>
                  <a:schemeClr val="tx1"/>
                </a:solidFill>
              </a:rPr>
              <a:t> met de </a:t>
            </a:r>
            <a:r>
              <a:rPr lang="fr-BE" dirty="0" err="1">
                <a:solidFill>
                  <a:schemeClr val="tx1"/>
                </a:solidFill>
              </a:rPr>
              <a:t>binnendienst</a:t>
            </a:r>
            <a:r>
              <a:rPr lang="fr-BE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Detacheringsvoorwaarden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voor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buitenlandse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onderaannemers</a:t>
            </a:r>
            <a:endParaRPr lang="fr-BE" dirty="0">
              <a:solidFill>
                <a:srgbClr val="FF0000"/>
              </a:solidFill>
            </a:endParaRP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Zeer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actueel</a:t>
            </a:r>
            <a:r>
              <a:rPr lang="fr-BE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BE" dirty="0">
                <a:solidFill>
                  <a:schemeClr val="tx1"/>
                </a:solidFill>
              </a:rPr>
              <a:t>RSZ-</a:t>
            </a:r>
            <a:r>
              <a:rPr lang="fr-BE" dirty="0" err="1">
                <a:solidFill>
                  <a:schemeClr val="tx1"/>
                </a:solidFill>
              </a:rPr>
              <a:t>inspecties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sinds</a:t>
            </a:r>
            <a:r>
              <a:rPr lang="fr-BE" dirty="0">
                <a:solidFill>
                  <a:schemeClr val="tx1"/>
                </a:solidFill>
              </a:rPr>
              <a:t> 2019 </a:t>
            </a:r>
            <a:r>
              <a:rPr lang="fr-BE" dirty="0" err="1">
                <a:solidFill>
                  <a:schemeClr val="tx1"/>
                </a:solidFill>
              </a:rPr>
              <a:t>ook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bevoegd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voor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controle</a:t>
            </a:r>
            <a:r>
              <a:rPr lang="fr-BE" dirty="0">
                <a:solidFill>
                  <a:schemeClr val="tx1"/>
                </a:solidFill>
              </a:rPr>
              <a:t> op </a:t>
            </a:r>
            <a:r>
              <a:rPr lang="fr-BE" dirty="0" err="1">
                <a:solidFill>
                  <a:schemeClr val="tx1"/>
                </a:solidFill>
              </a:rPr>
              <a:t>verboden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terbeschikkingstelling</a:t>
            </a:r>
            <a:r>
              <a:rPr lang="fr-BE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Regularisaties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zijn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mogelijk</a:t>
            </a:r>
            <a:r>
              <a:rPr lang="fr-BE" dirty="0">
                <a:solidFill>
                  <a:schemeClr val="tx1"/>
                </a:solidFill>
              </a:rPr>
              <a:t> (maar </a:t>
            </a:r>
            <a:r>
              <a:rPr lang="fr-BE" dirty="0" err="1">
                <a:solidFill>
                  <a:schemeClr val="tx1"/>
                </a:solidFill>
              </a:rPr>
              <a:t>kunnen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hoog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oplopen</a:t>
            </a:r>
            <a:r>
              <a:rPr lang="fr-BE" dirty="0">
                <a:solidFill>
                  <a:schemeClr val="tx1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F032D6-8931-4E24-875F-76690ED0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RSZ-inspectie (</a:t>
            </a:r>
            <a:r>
              <a:rPr lang="en-GB" dirty="0" err="1">
                <a:solidFill>
                  <a:srgbClr val="FF0000"/>
                </a:solidFill>
              </a:rPr>
              <a:t>voorheen</a:t>
            </a:r>
            <a:r>
              <a:rPr lang="en-GB" dirty="0">
                <a:solidFill>
                  <a:srgbClr val="FF0000"/>
                </a:solidFill>
              </a:rPr>
              <a:t> RSZ-inspectie en sociale inspectie)</a:t>
            </a:r>
          </a:p>
        </p:txBody>
      </p:sp>
    </p:spTree>
    <p:extLst>
      <p:ext uri="{BB962C8B-B14F-4D97-AF65-F5344CB8AC3E}">
        <p14:creationId xmlns:p14="http://schemas.microsoft.com/office/powerpoint/2010/main" val="66593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3792AB-89F3-4ACE-B99E-70477A053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D6557-B796-4FDF-B122-4D582400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Controles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bij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ondernemingen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samen</a:t>
            </a:r>
            <a:r>
              <a:rPr lang="fr-BE" dirty="0">
                <a:solidFill>
                  <a:srgbClr val="FF0000"/>
                </a:solidFill>
              </a:rPr>
              <a:t> met TSW</a:t>
            </a: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Onaangekondigde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controles</a:t>
            </a:r>
            <a:r>
              <a:rPr lang="fr-BE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Overuren</a:t>
            </a:r>
            <a:r>
              <a:rPr lang="fr-BE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Vaak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regularisaties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mogelijk</a:t>
            </a:r>
            <a:endParaRPr lang="fr-B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Specifieke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wetgeving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artikel</a:t>
            </a:r>
            <a:r>
              <a:rPr lang="fr-BE" dirty="0">
                <a:solidFill>
                  <a:srgbClr val="FF0000"/>
                </a:solidFill>
              </a:rPr>
              <a:t> 30 bis / 30 ter RSZ-</a:t>
            </a:r>
            <a:r>
              <a:rPr lang="fr-BE" dirty="0" err="1">
                <a:solidFill>
                  <a:srgbClr val="FF0000"/>
                </a:solidFill>
              </a:rPr>
              <a:t>wet</a:t>
            </a:r>
            <a:endParaRPr lang="fr-BE" dirty="0">
              <a:solidFill>
                <a:srgbClr val="FF0000"/>
              </a:solidFill>
            </a:endParaRP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Specifieke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bevoegdheid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voor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bepaalde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sectoren</a:t>
            </a:r>
            <a:r>
              <a:rPr lang="fr-BE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Geen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onderhandelingsmarge</a:t>
            </a:r>
            <a:endParaRPr lang="fr-BE" dirty="0">
              <a:solidFill>
                <a:schemeClr val="tx1"/>
              </a:solidFill>
            </a:endParaRPr>
          </a:p>
          <a:p>
            <a:pPr lvl="1"/>
            <a:r>
              <a:rPr lang="fr-BE" dirty="0" err="1">
                <a:solidFill>
                  <a:schemeClr val="tx1"/>
                </a:solidFill>
              </a:rPr>
              <a:t>Eenvoudig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vast</a:t>
            </a:r>
            <a:r>
              <a:rPr lang="fr-BE" dirty="0">
                <a:solidFill>
                  <a:schemeClr val="tx1"/>
                </a:solidFill>
              </a:rPr>
              <a:t> te </a:t>
            </a:r>
            <a:r>
              <a:rPr lang="fr-BE" dirty="0" err="1">
                <a:solidFill>
                  <a:schemeClr val="tx1"/>
                </a:solidFill>
              </a:rPr>
              <a:t>stellen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inbreuken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F032D6-8931-4E24-875F-76690ED0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RSZ-inspectie (</a:t>
            </a:r>
            <a:r>
              <a:rPr lang="en-GB" dirty="0" err="1">
                <a:solidFill>
                  <a:srgbClr val="FF0000"/>
                </a:solidFill>
              </a:rPr>
              <a:t>voorheen</a:t>
            </a:r>
            <a:r>
              <a:rPr lang="en-GB" dirty="0">
                <a:solidFill>
                  <a:srgbClr val="FF0000"/>
                </a:solidFill>
              </a:rPr>
              <a:t> RSZ-inspectie en sociale inspectie)</a:t>
            </a:r>
          </a:p>
        </p:txBody>
      </p:sp>
    </p:spTree>
    <p:extLst>
      <p:ext uri="{BB962C8B-B14F-4D97-AF65-F5344CB8AC3E}">
        <p14:creationId xmlns:p14="http://schemas.microsoft.com/office/powerpoint/2010/main" val="410652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23792AB-89F3-4ACE-B99E-70477A053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D6557-B796-4FDF-B122-4D582400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6" y="1098000"/>
            <a:ext cx="8154192" cy="11670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chemeClr val="tx1"/>
                </a:solidFill>
              </a:rPr>
              <a:t>Specifiek</a:t>
            </a:r>
            <a:r>
              <a:rPr lang="fr-BE" dirty="0">
                <a:solidFill>
                  <a:schemeClr val="tx1"/>
                </a:solidFill>
              </a:rPr>
              <a:t>= </a:t>
            </a:r>
            <a:r>
              <a:rPr lang="fr-BE" dirty="0" err="1">
                <a:solidFill>
                  <a:schemeClr val="tx1"/>
                </a:solidFill>
              </a:rPr>
              <a:t>Bericht</a:t>
            </a:r>
            <a:r>
              <a:rPr lang="fr-BE" dirty="0">
                <a:solidFill>
                  <a:schemeClr val="tx1"/>
                </a:solidFill>
              </a:rPr>
              <a:t> van </a:t>
            </a:r>
            <a:r>
              <a:rPr lang="fr-BE" dirty="0" err="1">
                <a:solidFill>
                  <a:schemeClr val="tx1"/>
                </a:solidFill>
              </a:rPr>
              <a:t>wijziging</a:t>
            </a:r>
            <a:r>
              <a:rPr lang="fr-BE" dirty="0">
                <a:solidFill>
                  <a:schemeClr val="tx1"/>
                </a:solidFill>
              </a:rPr>
              <a:t> der </a:t>
            </a:r>
            <a:r>
              <a:rPr lang="fr-BE" dirty="0" err="1">
                <a:solidFill>
                  <a:schemeClr val="tx1"/>
                </a:solidFill>
              </a:rPr>
              <a:t>bijdragen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opmaken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EF032D6-8931-4E24-875F-76690ED0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FF0000"/>
                </a:solidFill>
              </a:rPr>
              <a:t>RSZ-inspectie (voorheen RSZ-inspectie en sociale inspectie)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7E08F7-E920-4992-96FB-07135758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6" y="2175918"/>
            <a:ext cx="7097086" cy="2314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174666-2E3D-4441-A6B3-EEFE65B4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38" y="4695668"/>
            <a:ext cx="6182686" cy="14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Toezicht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Welzijn</a:t>
            </a:r>
            <a:r>
              <a:rPr lang="en-GB" dirty="0">
                <a:solidFill>
                  <a:schemeClr val="accent1"/>
                </a:solidFill>
              </a:rPr>
              <a:t> op het </a:t>
            </a:r>
            <a:r>
              <a:rPr lang="en-GB" dirty="0" err="1">
                <a:solidFill>
                  <a:schemeClr val="accent1"/>
                </a:solidFill>
              </a:rPr>
              <a:t>Werk</a:t>
            </a:r>
            <a:r>
              <a:rPr lang="en-GB" dirty="0">
                <a:solidFill>
                  <a:schemeClr val="accent1"/>
                </a:solidFill>
              </a:rPr>
              <a:t> (TWW)</a:t>
            </a:r>
            <a:br>
              <a:rPr lang="en-GB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1" y="3811716"/>
            <a:ext cx="4226982" cy="1753062"/>
          </a:xfrm>
        </p:spPr>
        <p:txBody>
          <a:bodyPr anchor="t">
            <a:normAutofit/>
          </a:bodyPr>
          <a:lstStyle/>
          <a:p>
            <a:r>
              <a:rPr lang="nl-NL" dirty="0"/>
              <a:t>Wat wordt er gecontroleerd?</a:t>
            </a:r>
          </a:p>
          <a:p>
            <a:pPr lvl="1"/>
            <a:r>
              <a:rPr lang="nl-NL" dirty="0"/>
              <a:t>Welzijnswetgeving</a:t>
            </a:r>
          </a:p>
          <a:p>
            <a:pPr lvl="1"/>
            <a:r>
              <a:rPr lang="nl-NL" dirty="0"/>
              <a:t>Psychosociale risico’s</a:t>
            </a:r>
          </a:p>
          <a:p>
            <a:pPr lvl="1"/>
            <a:r>
              <a:rPr lang="nl-NL" dirty="0"/>
              <a:t>Werking overlegorganen</a:t>
            </a:r>
          </a:p>
          <a:p>
            <a:pPr lvl="1"/>
            <a:r>
              <a:rPr lang="nl-NL" dirty="0"/>
              <a:t>Ernstige arbeidsongevallen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891489" y="3811715"/>
            <a:ext cx="3907291" cy="2836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Kenmerken van hun aanpak</a:t>
            </a:r>
          </a:p>
          <a:p>
            <a:pPr lvl="1"/>
            <a:r>
              <a:rPr lang="nl-NL" dirty="0"/>
              <a:t>Appreciatiebevoegdheid</a:t>
            </a:r>
          </a:p>
          <a:p>
            <a:pPr lvl="1"/>
            <a:r>
              <a:rPr lang="nl-NL" dirty="0"/>
              <a:t>Bedrijfsbezoeken</a:t>
            </a:r>
          </a:p>
          <a:p>
            <a:pPr lvl="1"/>
            <a:r>
              <a:rPr lang="nl-NL" dirty="0"/>
              <a:t>Dwangbevelen (artikel 45 SSW)</a:t>
            </a:r>
          </a:p>
          <a:p>
            <a:pPr lvl="1"/>
            <a:r>
              <a:rPr lang="nl-NL" dirty="0"/>
              <a:t>Waarschuwingen – vaak per brief</a:t>
            </a:r>
          </a:p>
          <a:p>
            <a:pPr lvl="1"/>
            <a:r>
              <a:rPr lang="nl-NL" dirty="0"/>
              <a:t>Ernstige arbeidsongevallen:</a:t>
            </a:r>
          </a:p>
          <a:p>
            <a:pPr lvl="2"/>
            <a:r>
              <a:rPr lang="nl-NL" dirty="0"/>
              <a:t>Heel vaak verbaliseren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6" y="1548298"/>
            <a:ext cx="2029857" cy="202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7" y="1548298"/>
            <a:ext cx="2029857" cy="2029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3D3A95-AC97-4F85-9694-63403EB2851C}"/>
              </a:ext>
            </a:extLst>
          </p:cNvPr>
          <p:cNvSpPr txBox="1"/>
          <p:nvPr/>
        </p:nvSpPr>
        <p:spPr>
          <a:xfrm>
            <a:off x="1021816" y="5497678"/>
            <a:ext cx="4249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/>
              <a:t>Telewerk</a:t>
            </a:r>
            <a:endParaRPr lang="nl-BE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xmlns="" id="{B22C0495-7D05-44A1-B017-F88C50B3637C}"/>
              </a:ext>
            </a:extLst>
          </p:cNvPr>
          <p:cNvSpPr/>
          <p:nvPr/>
        </p:nvSpPr>
        <p:spPr>
          <a:xfrm>
            <a:off x="804102" y="5564778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95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RVA-inspectie</a:t>
            </a:r>
            <a:br>
              <a:rPr lang="en-GB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1" y="3811715"/>
            <a:ext cx="4303890" cy="2968779"/>
          </a:xfrm>
        </p:spPr>
        <p:txBody>
          <a:bodyPr anchor="t">
            <a:normAutofit/>
          </a:bodyPr>
          <a:lstStyle/>
          <a:p>
            <a:r>
              <a:rPr lang="nl-NL" dirty="0"/>
              <a:t>Wat wordt er gecontroleerd?</a:t>
            </a:r>
          </a:p>
          <a:p>
            <a:pPr lvl="1"/>
            <a:r>
              <a:rPr lang="nl-NL" dirty="0"/>
              <a:t>Correcte toepassing werkloosheidsreglementering (zowel werkgever als werknemer)</a:t>
            </a:r>
          </a:p>
          <a:p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891489" y="3811715"/>
            <a:ext cx="3907291" cy="2836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Kenmerken van hun aanpak</a:t>
            </a:r>
          </a:p>
          <a:p>
            <a:pPr lvl="1"/>
            <a:r>
              <a:rPr lang="nl-NL" dirty="0"/>
              <a:t>Maken vaak gebruik van automatische gegevensverwerking (statistieken)</a:t>
            </a:r>
          </a:p>
          <a:p>
            <a:pPr lvl="1"/>
            <a:r>
              <a:rPr lang="nl-NL" dirty="0"/>
              <a:t>Veel controles in bepaalde sectoren (bouw en horeca)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6" y="1548298"/>
            <a:ext cx="2029857" cy="202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7" y="1548298"/>
            <a:ext cx="2029857" cy="2029857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xmlns="" id="{73ED1C9C-78E9-403A-B235-F9090C09993D}"/>
              </a:ext>
            </a:extLst>
          </p:cNvPr>
          <p:cNvSpPr/>
          <p:nvPr/>
        </p:nvSpPr>
        <p:spPr>
          <a:xfrm>
            <a:off x="805506" y="5112437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491B5-4510-4C6C-9AC3-B301607D7B6F}"/>
              </a:ext>
            </a:extLst>
          </p:cNvPr>
          <p:cNvSpPr txBox="1"/>
          <p:nvPr/>
        </p:nvSpPr>
        <p:spPr>
          <a:xfrm>
            <a:off x="1021816" y="5045336"/>
            <a:ext cx="323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/>
              <a:t>Coronawerkloosheid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99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Vlaamse</a:t>
            </a:r>
            <a:r>
              <a:rPr lang="en-GB" dirty="0">
                <a:solidFill>
                  <a:schemeClr val="accent1"/>
                </a:solidFill>
              </a:rPr>
              <a:t> Sociale Inspectie</a:t>
            </a:r>
            <a:br>
              <a:rPr lang="en-GB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1" y="3811715"/>
            <a:ext cx="4303890" cy="2968779"/>
          </a:xfrm>
        </p:spPr>
        <p:txBody>
          <a:bodyPr anchor="t">
            <a:normAutofit/>
          </a:bodyPr>
          <a:lstStyle/>
          <a:p>
            <a:r>
              <a:rPr lang="nl-NL" dirty="0"/>
              <a:t>Wat wordt er gecontroleerd?</a:t>
            </a:r>
          </a:p>
          <a:p>
            <a:pPr lvl="1"/>
            <a:r>
              <a:rPr lang="nl-NL" dirty="0"/>
              <a:t>Controle inzake aanneming / verboden terbeschikkingstelling (uitzendarbeid)</a:t>
            </a:r>
          </a:p>
          <a:p>
            <a:pPr lvl="1"/>
            <a:r>
              <a:rPr lang="nl-NL" dirty="0"/>
              <a:t>Arbeidskaarten</a:t>
            </a:r>
          </a:p>
          <a:p>
            <a:pPr lvl="1"/>
            <a:r>
              <a:rPr lang="nl-NL" dirty="0" err="1"/>
              <a:t>Dienstenchequeondernemingen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891489" y="3811715"/>
            <a:ext cx="3907291" cy="2836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Kenmerken van hun aanpak</a:t>
            </a:r>
          </a:p>
          <a:p>
            <a:pPr lvl="1"/>
            <a:r>
              <a:rPr lang="nl-NL" dirty="0"/>
              <a:t>Strenge aanpak</a:t>
            </a:r>
          </a:p>
          <a:p>
            <a:pPr lvl="1"/>
            <a:r>
              <a:rPr lang="nl-NL" dirty="0"/>
              <a:t>Heel vaak Pro Justitia</a:t>
            </a:r>
          </a:p>
          <a:p>
            <a:pPr lvl="1"/>
            <a:r>
              <a:rPr lang="nl-NL" dirty="0"/>
              <a:t>Geen regularisatie</a:t>
            </a:r>
          </a:p>
          <a:p>
            <a:pPr marL="219069" lvl="1" indent="0">
              <a:buNone/>
            </a:pPr>
            <a:endParaRPr lang="nl-NL" dirty="0"/>
          </a:p>
          <a:p>
            <a:pPr marL="219069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6" y="1548298"/>
            <a:ext cx="2029857" cy="202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7" y="1548298"/>
            <a:ext cx="2029857" cy="2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RSVZ-inspectie</a:t>
            </a:r>
            <a:br>
              <a:rPr lang="en-GB" dirty="0">
                <a:solidFill>
                  <a:schemeClr val="accent1"/>
                </a:solidFill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81" y="3811715"/>
            <a:ext cx="4303890" cy="2968779"/>
          </a:xfrm>
        </p:spPr>
        <p:txBody>
          <a:bodyPr anchor="t">
            <a:normAutofit/>
          </a:bodyPr>
          <a:lstStyle/>
          <a:p>
            <a:r>
              <a:rPr lang="nl-NL" dirty="0"/>
              <a:t>Wat wordt er gecontroleerd?</a:t>
            </a:r>
          </a:p>
          <a:p>
            <a:pPr lvl="1"/>
            <a:r>
              <a:rPr lang="nl-NL" dirty="0"/>
              <a:t>Detachering van zelfstandigen </a:t>
            </a:r>
          </a:p>
          <a:p>
            <a:pPr lvl="1"/>
            <a:r>
              <a:rPr lang="nl-NL" dirty="0"/>
              <a:t>Schijnzelfstandigheid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891489" y="3811715"/>
            <a:ext cx="3907291" cy="2836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Kenmerken van hun aanpak</a:t>
            </a:r>
          </a:p>
          <a:p>
            <a:pPr lvl="1"/>
            <a:r>
              <a:rPr lang="nl-NL" dirty="0"/>
              <a:t>Wint meer en meer aan belang </a:t>
            </a:r>
          </a:p>
          <a:p>
            <a:pPr lvl="1"/>
            <a:r>
              <a:rPr lang="nl-NL" dirty="0"/>
              <a:t>Vaak samen met andere diensten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6" y="1548298"/>
            <a:ext cx="2029857" cy="2029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47" y="1548298"/>
            <a:ext cx="2029857" cy="2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A293C15-694F-4E52-8E51-661D1E8DC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DE356B-2822-4C46-9B63-2E4F78E1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err="1"/>
              <a:t>Inspectiediensten</a:t>
            </a:r>
            <a:r>
              <a:rPr lang="fr-BE" dirty="0"/>
              <a:t> </a:t>
            </a:r>
            <a:r>
              <a:rPr lang="fr-BE" dirty="0" err="1"/>
              <a:t>werken</a:t>
            </a:r>
            <a:r>
              <a:rPr lang="fr-BE" dirty="0"/>
              <a:t> </a:t>
            </a:r>
            <a:r>
              <a:rPr lang="fr-BE" dirty="0" err="1"/>
              <a:t>zeer</a:t>
            </a:r>
            <a:r>
              <a:rPr lang="fr-BE" dirty="0"/>
              <a:t> </a:t>
            </a:r>
            <a:r>
              <a:rPr lang="fr-BE" dirty="0" err="1"/>
              <a:t>vaak</a:t>
            </a:r>
            <a:r>
              <a:rPr lang="fr-BE" dirty="0"/>
              <a:t> </a:t>
            </a:r>
            <a:r>
              <a:rPr lang="fr-BE" dirty="0" err="1"/>
              <a:t>samen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MOTEM (multidisciplinaire </a:t>
            </a:r>
            <a:r>
              <a:rPr lang="fr-BE" dirty="0" err="1"/>
              <a:t>onderzoeksteams</a:t>
            </a:r>
            <a:r>
              <a:rPr lang="fr-B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/>
              <a:t>Europese</a:t>
            </a:r>
            <a:r>
              <a:rPr lang="fr-BE" dirty="0"/>
              <a:t> </a:t>
            </a:r>
            <a:r>
              <a:rPr lang="fr-BE" dirty="0" err="1"/>
              <a:t>samenwerkingsverbanden</a:t>
            </a:r>
            <a:r>
              <a:rPr lang="fr-BE" dirty="0"/>
              <a:t>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468484-508F-4B12-B30F-7A70BBE2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FF0000"/>
                </a:solidFill>
              </a:rPr>
              <a:t>Samenwerkingsvormen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0885D4C-A275-46B6-B82A-E5E0736A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200296" y="914612"/>
            <a:ext cx="8247018" cy="1532498"/>
          </a:xfrm>
        </p:spPr>
        <p:txBody>
          <a:bodyPr>
            <a:noAutofit/>
          </a:bodyPr>
          <a:lstStyle/>
          <a:p>
            <a:r>
              <a:rPr lang="nl-NL" sz="3600" dirty="0"/>
              <a:t>Wat zijn de bevoegdheden van de sociale inspectie?</a:t>
            </a:r>
          </a:p>
        </p:txBody>
      </p:sp>
    </p:spTree>
    <p:extLst>
      <p:ext uri="{BB962C8B-B14F-4D97-AF65-F5344CB8AC3E}">
        <p14:creationId xmlns:p14="http://schemas.microsoft.com/office/powerpoint/2010/main" val="17667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365821" y="1"/>
            <a:ext cx="6072678" cy="1098000"/>
          </a:xfrm>
        </p:spPr>
        <p:txBody>
          <a:bodyPr>
            <a:noAutofit/>
          </a:bodyPr>
          <a:lstStyle/>
          <a:p>
            <a:r>
              <a:rPr lang="nl-NL" sz="3200" dirty="0"/>
              <a:t>Wat gaan we bespreken?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51BC335-AB81-4DE5-9C1F-8F92F447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433821-CCCE-4F56-8FA2-C6DF1F355CCA}"/>
              </a:ext>
            </a:extLst>
          </p:cNvPr>
          <p:cNvSpPr txBox="1"/>
          <p:nvPr/>
        </p:nvSpPr>
        <p:spPr>
          <a:xfrm>
            <a:off x="435429" y="1802506"/>
            <a:ext cx="7071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BE" dirty="0" err="1"/>
              <a:t>Waarom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controle</a:t>
            </a:r>
            <a:r>
              <a:rPr lang="fr-BE" dirty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De inspectie als onderdeel van een onderzoek</a:t>
            </a:r>
          </a:p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Wie is de sociale inspectie? </a:t>
            </a:r>
          </a:p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Wat zijn de bevoegdheden van de sociale inspectie?</a:t>
            </a:r>
          </a:p>
          <a:p>
            <a:pPr marL="342900" indent="-342900">
              <a:buFont typeface="+mj-lt"/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Mogelijke gevolgen van een onderzoek</a:t>
            </a:r>
          </a:p>
          <a:p>
            <a:pPr marL="342900" indent="-342900">
              <a:buAutoNum type="arabicPeriod"/>
            </a:pP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Tips &amp; Tricks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46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Bevoegdheden van de sociale inspectie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solidFill>
                <a:schemeClr val="accent1"/>
              </a:solidFill>
            </a:endParaRPr>
          </a:p>
          <a:p>
            <a:r>
              <a:rPr lang="nl-BE" dirty="0"/>
              <a:t>Onderzoeksbevoegdheden</a:t>
            </a:r>
          </a:p>
          <a:p>
            <a:r>
              <a:rPr lang="nl-BE" dirty="0"/>
              <a:t>Dwangbevelen uitvaardigen (en andere dwangmaatregelen) </a:t>
            </a:r>
          </a:p>
          <a:p>
            <a:r>
              <a:rPr lang="nl-BE" dirty="0"/>
              <a:t>Appreciatiebevoegdheid</a:t>
            </a:r>
          </a:p>
          <a:p>
            <a:r>
              <a:rPr lang="nl-BE" dirty="0"/>
              <a:t>Opmaken van processen-verbaal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5" y="3468127"/>
            <a:ext cx="2304293" cy="2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Onderzoeksbevoegdheden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1. Recht tot toegang</a:t>
            </a:r>
          </a:p>
          <a:p>
            <a:pPr marL="0" indent="0">
              <a:buNone/>
            </a:pPr>
            <a:endParaRPr lang="nl-BE" dirty="0">
              <a:solidFill>
                <a:schemeClr val="accent1"/>
              </a:solidFill>
            </a:endParaRPr>
          </a:p>
          <a:p>
            <a:r>
              <a:rPr lang="nl-BE" dirty="0">
                <a:solidFill>
                  <a:schemeClr val="tx2"/>
                </a:solidFill>
              </a:rPr>
              <a:t>Wel</a:t>
            </a:r>
            <a:r>
              <a:rPr lang="nl-BE" dirty="0"/>
              <a:t> werkplaats en andere plaatsen onderworpen aan controle sociale inspectie (op ieder uur van de dag)</a:t>
            </a:r>
          </a:p>
          <a:p>
            <a:pPr lvl="1"/>
            <a:r>
              <a:rPr lang="nl-BE" dirty="0"/>
              <a:t>Redelijk vermoeden van tewerkstelling (marginale toetsing)</a:t>
            </a:r>
          </a:p>
          <a:p>
            <a:pPr lvl="1"/>
            <a:endParaRPr lang="nl-BE" dirty="0"/>
          </a:p>
          <a:p>
            <a:r>
              <a:rPr lang="nl-BE" dirty="0">
                <a:solidFill>
                  <a:schemeClr val="tx2"/>
                </a:solidFill>
              </a:rPr>
              <a:t>Niet</a:t>
            </a:r>
            <a:r>
              <a:rPr lang="nl-BE" dirty="0"/>
              <a:t> bewoonde lokalen (≠ </a:t>
            </a:r>
            <a:r>
              <a:rPr lang="nl-BE"/>
              <a:t>“woning”), </a:t>
            </a:r>
            <a:r>
              <a:rPr lang="nl-BE" dirty="0"/>
              <a:t>tenzij:</a:t>
            </a:r>
          </a:p>
          <a:p>
            <a:pPr lvl="1"/>
            <a:r>
              <a:rPr lang="nl-BE" dirty="0"/>
              <a:t>Akkoord</a:t>
            </a:r>
          </a:p>
          <a:p>
            <a:pPr lvl="1"/>
            <a:r>
              <a:rPr lang="nl-BE" dirty="0"/>
              <a:t>Enkele bijzondere uitzonderingen</a:t>
            </a:r>
          </a:p>
          <a:p>
            <a:pPr lvl="1"/>
            <a:r>
              <a:rPr lang="nl-BE" dirty="0"/>
              <a:t>Visitatiebezoek (toestemming, Onderzoeksrechter)</a:t>
            </a:r>
          </a:p>
          <a:p>
            <a:pPr lvl="1"/>
            <a:r>
              <a:rPr lang="nl-BE" dirty="0"/>
              <a:t>Huiszoeking (door of op last van de Onderzoeksrechter)</a:t>
            </a:r>
          </a:p>
        </p:txBody>
      </p:sp>
    </p:spTree>
    <p:extLst>
      <p:ext uri="{BB962C8B-B14F-4D97-AF65-F5344CB8AC3E}">
        <p14:creationId xmlns:p14="http://schemas.microsoft.com/office/powerpoint/2010/main" val="36124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Onderzoeksbevoegdheden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2. Recht tot ondervraging en identificatie</a:t>
            </a:r>
          </a:p>
          <a:p>
            <a:endParaRPr lang="nl-BE" dirty="0"/>
          </a:p>
          <a:p>
            <a:r>
              <a:rPr lang="nl-BE" dirty="0"/>
              <a:t>Controle van identiteit van alle personen op de werkplaats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Ondervraging: pv van verhoor</a:t>
            </a:r>
          </a:p>
          <a:p>
            <a:pPr lvl="1"/>
            <a:r>
              <a:rPr lang="nl-BE" dirty="0" err="1"/>
              <a:t>Salduz</a:t>
            </a:r>
            <a:r>
              <a:rPr lang="nl-BE" dirty="0"/>
              <a:t>-wetgeving: recht op bijstand advocaat zodra vrijheidsstraf (niveau 4)</a:t>
            </a:r>
          </a:p>
        </p:txBody>
      </p:sp>
    </p:spTree>
    <p:extLst>
      <p:ext uri="{BB962C8B-B14F-4D97-AF65-F5344CB8AC3E}">
        <p14:creationId xmlns:p14="http://schemas.microsoft.com/office/powerpoint/2010/main" val="16532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19" y="385882"/>
            <a:ext cx="8154192" cy="577097"/>
          </a:xfrm>
        </p:spPr>
        <p:txBody>
          <a:bodyPr>
            <a:normAutofit/>
          </a:bodyPr>
          <a:lstStyle/>
          <a:p>
            <a:r>
              <a:rPr lang="fr-BE" dirty="0" err="1">
                <a:solidFill>
                  <a:schemeClr val="accent1"/>
                </a:solidFill>
              </a:rPr>
              <a:t>Onderzoeksbevoegdheden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E1B908-3EE3-43DF-850E-49127B542B7B}"/>
              </a:ext>
            </a:extLst>
          </p:cNvPr>
          <p:cNvSpPr txBox="1"/>
          <p:nvPr/>
        </p:nvSpPr>
        <p:spPr>
          <a:xfrm>
            <a:off x="4114800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73E5E1-E6DF-4699-B3F7-96AD3536A6CF}"/>
              </a:ext>
            </a:extLst>
          </p:cNvPr>
          <p:cNvSpPr txBox="1"/>
          <p:nvPr/>
        </p:nvSpPr>
        <p:spPr>
          <a:xfrm>
            <a:off x="453089" y="3776927"/>
            <a:ext cx="82897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/>
              <a:t>Stap 1 :  Vragen af te geven -&gt; verplichting om te trachten de werkgever te 	contacteren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9FE5D6-D954-40E8-9928-A3CAB7B6831C}"/>
              </a:ext>
            </a:extLst>
          </p:cNvPr>
          <p:cNvSpPr txBox="1"/>
          <p:nvPr/>
        </p:nvSpPr>
        <p:spPr>
          <a:xfrm>
            <a:off x="481608" y="5177618"/>
            <a:ext cx="57031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/>
              <a:t>Stap 2 :  Zelf opsporen en onderzoeken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FA4A881-5538-46EC-80B6-DCB6A3F71BBE}"/>
              </a:ext>
            </a:extLst>
          </p:cNvPr>
          <p:cNvSpPr txBox="1"/>
          <p:nvPr/>
        </p:nvSpPr>
        <p:spPr>
          <a:xfrm>
            <a:off x="441719" y="1631289"/>
            <a:ext cx="24997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1</a:t>
            </a:r>
          </a:p>
          <a:p>
            <a:endParaRPr lang="nl-BE" dirty="0"/>
          </a:p>
          <a:p>
            <a:pPr algn="ctr"/>
            <a:r>
              <a:rPr lang="nl-BE" dirty="0"/>
              <a:t>Sociale gegevens</a:t>
            </a:r>
          </a:p>
          <a:p>
            <a:pPr algn="ctr"/>
            <a:r>
              <a:rPr lang="nl-BE" dirty="0"/>
              <a:t>(bv. loonfiches)</a:t>
            </a:r>
          </a:p>
          <a:p>
            <a:pPr algn="ctr"/>
            <a:endParaRPr lang="nl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1129EBE-8189-405A-960D-A96E0F19EAD9}"/>
              </a:ext>
            </a:extLst>
          </p:cNvPr>
          <p:cNvSpPr txBox="1"/>
          <p:nvPr/>
        </p:nvSpPr>
        <p:spPr>
          <a:xfrm>
            <a:off x="5896182" y="1631288"/>
            <a:ext cx="27160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3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Andere nuttige gegevens</a:t>
            </a:r>
          </a:p>
          <a:p>
            <a:pPr algn="ctr"/>
            <a:endParaRPr lang="nl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5F3B2A-A3FF-47B3-BB85-4C254874F52F}"/>
              </a:ext>
            </a:extLst>
          </p:cNvPr>
          <p:cNvSpPr txBox="1"/>
          <p:nvPr/>
        </p:nvSpPr>
        <p:spPr>
          <a:xfrm>
            <a:off x="3060790" y="1631290"/>
            <a:ext cx="27160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2</a:t>
            </a:r>
          </a:p>
          <a:p>
            <a:endParaRPr lang="nl-BE" dirty="0"/>
          </a:p>
          <a:p>
            <a:r>
              <a:rPr lang="nl-BE" dirty="0"/>
              <a:t>Gegevens verplicht bij te houden door de wet (bv. btw-</a:t>
            </a:r>
            <a:r>
              <a:rPr lang="nl-BE" dirty="0" err="1"/>
              <a:t>listing</a:t>
            </a:r>
            <a:r>
              <a:rPr lang="nl-BE" dirty="0"/>
              <a:t>)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CF7D053E-2811-4927-BF49-BCD6076A8032}"/>
              </a:ext>
            </a:extLst>
          </p:cNvPr>
          <p:cNvSpPr/>
          <p:nvPr/>
        </p:nvSpPr>
        <p:spPr>
          <a:xfrm>
            <a:off x="521497" y="3562597"/>
            <a:ext cx="8074414" cy="105690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ECF23222-A16C-45B5-8E45-4E63EF8A0FB2}"/>
              </a:ext>
            </a:extLst>
          </p:cNvPr>
          <p:cNvSpPr/>
          <p:nvPr/>
        </p:nvSpPr>
        <p:spPr>
          <a:xfrm>
            <a:off x="481608" y="4833832"/>
            <a:ext cx="5295222" cy="105690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5D11A6-813F-4230-AD19-B50274F44F42}"/>
              </a:ext>
            </a:extLst>
          </p:cNvPr>
          <p:cNvSpPr/>
          <p:nvPr/>
        </p:nvSpPr>
        <p:spPr>
          <a:xfrm>
            <a:off x="521497" y="1096328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</a:rPr>
              <a:t>3. Kennisname van documenten</a:t>
            </a:r>
          </a:p>
        </p:txBody>
      </p:sp>
    </p:spTree>
    <p:extLst>
      <p:ext uri="{BB962C8B-B14F-4D97-AF65-F5344CB8AC3E}">
        <p14:creationId xmlns:p14="http://schemas.microsoft.com/office/powerpoint/2010/main" val="1321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Onderzoeksbevoegdheden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Recht op kopie (in de gewenste vorm)</a:t>
            </a:r>
          </a:p>
          <a:p>
            <a:r>
              <a:rPr lang="nl-BE" dirty="0"/>
              <a:t>Recht op vertaling (indien niet in één van de nationale talen)</a:t>
            </a:r>
          </a:p>
          <a:p>
            <a:r>
              <a:rPr lang="nl-BE" dirty="0"/>
              <a:t>Mogelijkheid tot inbeslagname (schriftelijke vaststelling)</a:t>
            </a:r>
          </a:p>
        </p:txBody>
      </p:sp>
    </p:spTree>
    <p:extLst>
      <p:ext uri="{BB962C8B-B14F-4D97-AF65-F5344CB8AC3E}">
        <p14:creationId xmlns:p14="http://schemas.microsoft.com/office/powerpoint/2010/main" val="26238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Dwangbevelen en andere dwangmaatregelen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Normaal enkel TWW (link met welzijn)</a:t>
            </a:r>
          </a:p>
          <a:p>
            <a:r>
              <a:rPr lang="nl-BE" dirty="0"/>
              <a:t>Dwangbevelen (art. 45 SSW) – stopzetten arbeid  (art. 46 SSW) – verzegeling (art. 48 SSW)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Actueel: </a:t>
            </a:r>
          </a:p>
          <a:p>
            <a:pPr lvl="1"/>
            <a:r>
              <a:rPr lang="nl-BE" dirty="0"/>
              <a:t>uitbreiding van deze bevoegdheid (artikel 17 SSW)</a:t>
            </a:r>
          </a:p>
          <a:p>
            <a:pPr lvl="1"/>
            <a:r>
              <a:rPr lang="nl-BE" dirty="0"/>
              <a:t>Naast TWW, 6 andere inspectiediensten</a:t>
            </a:r>
          </a:p>
          <a:p>
            <a:pPr lvl="1"/>
            <a:r>
              <a:rPr lang="nl-BE" dirty="0"/>
              <a:t>Voor COVID-materie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2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Belangrijke principes bij de bevoegdheden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Proportionaliteitsbeginsel</a:t>
            </a:r>
          </a:p>
          <a:p>
            <a:pPr marL="219069" lvl="1" indent="0">
              <a:buNone/>
            </a:pPr>
            <a:endParaRPr lang="nl-BE" dirty="0"/>
          </a:p>
          <a:p>
            <a:r>
              <a:rPr lang="nl-BE" dirty="0"/>
              <a:t>Finaliteitsbeginsel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53" y="3317712"/>
            <a:ext cx="2304293" cy="2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Appreciatiebevoegdheid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Wat?</a:t>
            </a:r>
          </a:p>
          <a:p>
            <a:pPr lvl="1"/>
            <a:r>
              <a:rPr lang="nl-BE" dirty="0"/>
              <a:t>Waarschuwing geven</a:t>
            </a:r>
          </a:p>
          <a:p>
            <a:pPr lvl="1"/>
            <a:r>
              <a:rPr lang="nl-BE" dirty="0"/>
              <a:t>Termijn bepalen aan overtreder om zich in regel te stellen</a:t>
            </a:r>
          </a:p>
          <a:p>
            <a:pPr lvl="1"/>
            <a:r>
              <a:rPr lang="nl-BE" dirty="0"/>
              <a:t>Proces-verbaal opstellen</a:t>
            </a:r>
          </a:p>
          <a:p>
            <a:endParaRPr lang="nl-BE" dirty="0"/>
          </a:p>
          <a:p>
            <a:r>
              <a:rPr lang="nl-BE" dirty="0"/>
              <a:t>Er wordt rekening gehouden met ernst, recidive, bedrieglijk opzet, …</a:t>
            </a:r>
          </a:p>
          <a:p>
            <a:pPr marL="219069" lvl="1" indent="0">
              <a:buNone/>
            </a:pPr>
            <a:endParaRPr lang="nl-BE" dirty="0"/>
          </a:p>
          <a:p>
            <a:r>
              <a:rPr lang="nl-BE" dirty="0"/>
              <a:t>Geen opportuniteitscontrole arbeidsrechtbanken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27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Opmaken proces-verbaal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Verplichte vermeldingen</a:t>
            </a:r>
          </a:p>
          <a:p>
            <a:r>
              <a:rPr lang="nl-BE" dirty="0"/>
              <a:t>Bewijskracht tot bewijs van het tegendeel</a:t>
            </a:r>
          </a:p>
          <a:p>
            <a:r>
              <a:rPr lang="nl-BE" dirty="0"/>
              <a:t>Enkel t.a.v. materiële vaststellingen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00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F888BF3-D43E-4F1A-831B-48D75D0F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12014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200296" y="914611"/>
            <a:ext cx="8882744" cy="1009983"/>
          </a:xfrm>
        </p:spPr>
        <p:txBody>
          <a:bodyPr>
            <a:noAutofit/>
          </a:bodyPr>
          <a:lstStyle/>
          <a:p>
            <a:r>
              <a:rPr lang="nl-NL" sz="3600" dirty="0"/>
              <a:t>Mogelijke gevolgen van een onderzoek</a:t>
            </a:r>
          </a:p>
        </p:txBody>
      </p:sp>
    </p:spTree>
    <p:extLst>
      <p:ext uri="{BB962C8B-B14F-4D97-AF65-F5344CB8AC3E}">
        <p14:creationId xmlns:p14="http://schemas.microsoft.com/office/powerpoint/2010/main" val="31632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9A1934E-DE0C-4C61-87EB-D1A2E617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315854" y="123590"/>
            <a:ext cx="6072678" cy="2018720"/>
          </a:xfrm>
        </p:spPr>
        <p:txBody>
          <a:bodyPr>
            <a:noAutofit/>
          </a:bodyPr>
          <a:lstStyle/>
          <a:p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Waarom een controle?</a:t>
            </a:r>
          </a:p>
        </p:txBody>
      </p:sp>
    </p:spTree>
    <p:extLst>
      <p:ext uri="{BB962C8B-B14F-4D97-AF65-F5344CB8AC3E}">
        <p14:creationId xmlns:p14="http://schemas.microsoft.com/office/powerpoint/2010/main" val="28967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AE7FB303-C249-49D1-A498-E1F129F82F1F}"/>
              </a:ext>
            </a:extLst>
          </p:cNvPr>
          <p:cNvSpPr/>
          <p:nvPr/>
        </p:nvSpPr>
        <p:spPr>
          <a:xfrm rot="20616642" flipV="1">
            <a:off x="5384389" y="2169522"/>
            <a:ext cx="2252793" cy="25228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C10542C5-0C33-4999-97A5-5C64C8C9BFEE}"/>
              </a:ext>
            </a:extLst>
          </p:cNvPr>
          <p:cNvSpPr/>
          <p:nvPr/>
        </p:nvSpPr>
        <p:spPr>
          <a:xfrm rot="983358">
            <a:off x="5384389" y="2824019"/>
            <a:ext cx="2252793" cy="25228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2876180" y="3003299"/>
            <a:ext cx="57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TBS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162779" y="2274406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9316" y="182465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pro justitia</a:t>
            </a:r>
            <a:endParaRPr lang="nl-BE" i="1" dirty="0"/>
          </a:p>
        </p:txBody>
      </p:sp>
      <p:sp>
        <p:nvSpPr>
          <p:cNvPr id="25" name="TextBox 24"/>
          <p:cNvSpPr txBox="1"/>
          <p:nvPr/>
        </p:nvSpPr>
        <p:spPr>
          <a:xfrm rot="950387">
            <a:off x="5450959" y="308037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Dienst Administratieve Geldboeten (sepot)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8482" y="454256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Werknemer vordert loon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3302" y="41064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Procedure voor de arbeidsrechtbank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753" y="2020745"/>
            <a:ext cx="12961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dirty="0"/>
          </a:p>
          <a:p>
            <a:r>
              <a:rPr lang="nl-BE" sz="1400" dirty="0"/>
              <a:t>Vervolging </a:t>
            </a:r>
          </a:p>
          <a:p>
            <a:endParaRPr lang="nl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DFA06A-DDA5-40D2-A205-6DD749E7D94B}"/>
              </a:ext>
            </a:extLst>
          </p:cNvPr>
          <p:cNvSpPr txBox="1"/>
          <p:nvPr/>
        </p:nvSpPr>
        <p:spPr>
          <a:xfrm>
            <a:off x="1438482" y="5478708"/>
            <a:ext cx="3448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RSZ </a:t>
            </a:r>
            <a:r>
              <a:rPr lang="fr-BE" sz="1400" dirty="0" err="1"/>
              <a:t>vordert</a:t>
            </a:r>
            <a:r>
              <a:rPr lang="fr-BE" sz="1400" dirty="0"/>
              <a:t> </a:t>
            </a:r>
            <a:r>
              <a:rPr lang="fr-BE" sz="1400" dirty="0" err="1"/>
              <a:t>socialezekerheidsbijdragen</a:t>
            </a:r>
            <a:endParaRPr lang="nl-B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A99ABD-3C40-436D-B7AB-97DBC5148A8E}"/>
              </a:ext>
            </a:extLst>
          </p:cNvPr>
          <p:cNvSpPr txBox="1"/>
          <p:nvPr/>
        </p:nvSpPr>
        <p:spPr>
          <a:xfrm>
            <a:off x="5423302" y="50676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Procedure voor de arbeidsrechtbank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81D6C4D8-A023-4D18-A2E5-7663CA71C0D9}"/>
              </a:ext>
            </a:extLst>
          </p:cNvPr>
          <p:cNvSpPr/>
          <p:nvPr/>
        </p:nvSpPr>
        <p:spPr>
          <a:xfrm>
            <a:off x="716949" y="2490651"/>
            <a:ext cx="7608444" cy="257940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28CEBE0C-B15D-4D32-B52E-7498D7A613F6}"/>
              </a:ext>
            </a:extLst>
          </p:cNvPr>
          <p:cNvSpPr/>
          <p:nvPr/>
        </p:nvSpPr>
        <p:spPr>
          <a:xfrm>
            <a:off x="716949" y="4291254"/>
            <a:ext cx="4565879" cy="2429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A4464F6-0EA6-42B2-8743-48C12B1ADCC9}"/>
              </a:ext>
            </a:extLst>
          </p:cNvPr>
          <p:cNvSpPr/>
          <p:nvPr/>
        </p:nvSpPr>
        <p:spPr>
          <a:xfrm>
            <a:off x="716949" y="5200229"/>
            <a:ext cx="4565879" cy="2429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0F262A-6923-4C2C-925C-28BB125AB63E}"/>
              </a:ext>
            </a:extLst>
          </p:cNvPr>
          <p:cNvSpPr txBox="1"/>
          <p:nvPr/>
        </p:nvSpPr>
        <p:spPr>
          <a:xfrm rot="20646796">
            <a:off x="5991680" y="1756384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VSBG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7900D2-FEA7-41E8-807C-394F9760E170}"/>
              </a:ext>
            </a:extLst>
          </p:cNvPr>
          <p:cNvSpPr txBox="1"/>
          <p:nvPr/>
        </p:nvSpPr>
        <p:spPr>
          <a:xfrm>
            <a:off x="7055768" y="454892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FF0000"/>
                </a:solidFill>
              </a:rPr>
              <a:t>Burgerrechtelijke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gevolgen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AE7FB303-C249-49D1-A498-E1F129F82F1F}"/>
              </a:ext>
            </a:extLst>
          </p:cNvPr>
          <p:cNvSpPr/>
          <p:nvPr/>
        </p:nvSpPr>
        <p:spPr>
          <a:xfrm rot="20616642" flipV="1">
            <a:off x="3297781" y="2517864"/>
            <a:ext cx="2252793" cy="2522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C10542C5-0C33-4999-97A5-5C64C8C9BFEE}"/>
              </a:ext>
            </a:extLst>
          </p:cNvPr>
          <p:cNvSpPr/>
          <p:nvPr/>
        </p:nvSpPr>
        <p:spPr>
          <a:xfrm rot="983358">
            <a:off x="3297781" y="3172361"/>
            <a:ext cx="2252793" cy="2522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 rot="950387">
            <a:off x="3135547" y="3375597"/>
            <a:ext cx="2872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Dienst Administratieve Geldboeten (sepot)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2351" y="2265924"/>
            <a:ext cx="1812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dirty="0"/>
          </a:p>
          <a:p>
            <a:r>
              <a:rPr lang="nl-BE" sz="2400" b="1" dirty="0"/>
              <a:t>Vervolging</a:t>
            </a:r>
            <a:r>
              <a:rPr lang="nl-BE" sz="1100" b="1" dirty="0"/>
              <a:t> </a:t>
            </a:r>
          </a:p>
          <a:p>
            <a:endParaRPr lang="nl-BE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81D6C4D8-A023-4D18-A2E5-7663CA71C0D9}"/>
              </a:ext>
            </a:extLst>
          </p:cNvPr>
          <p:cNvSpPr/>
          <p:nvPr/>
        </p:nvSpPr>
        <p:spPr>
          <a:xfrm>
            <a:off x="2975871" y="2838993"/>
            <a:ext cx="3262913" cy="2579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0F262A-6923-4C2C-925C-28BB125AB63E}"/>
              </a:ext>
            </a:extLst>
          </p:cNvPr>
          <p:cNvSpPr txBox="1"/>
          <p:nvPr/>
        </p:nvSpPr>
        <p:spPr>
          <a:xfrm rot="20646796">
            <a:off x="3905072" y="202778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VSBG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7684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09A3E3-D54C-49F0-AF77-FD42434D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800F-C557-48CD-A6AC-87335988A31F}" type="slidenum">
              <a:rPr lang="en-GB" noProof="1" smtClean="0"/>
              <a:pPr/>
              <a:t>32</a:t>
            </a:fld>
            <a:endParaRPr lang="en-GB" noProof="1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8E22C35-1D5F-4564-9843-BCF462B49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973806"/>
              </p:ext>
            </p:extLst>
          </p:nvPr>
        </p:nvGraphicFramePr>
        <p:xfrm>
          <a:off x="1523999" y="1397001"/>
          <a:ext cx="5956663" cy="413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xplosion: 8 Points 6">
            <a:extLst>
              <a:ext uri="{FF2B5EF4-FFF2-40B4-BE49-F238E27FC236}">
                <a16:creationId xmlns:a16="http://schemas.microsoft.com/office/drawing/2014/main" xmlns="" id="{47C2AC19-E59C-4E41-9088-689E394C9282}"/>
              </a:ext>
            </a:extLst>
          </p:cNvPr>
          <p:cNvSpPr/>
          <p:nvPr/>
        </p:nvSpPr>
        <p:spPr>
          <a:xfrm>
            <a:off x="4188903" y="2815826"/>
            <a:ext cx="217714" cy="235131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C701EF-9696-4CA8-8C41-3978B4EE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75" y="485752"/>
            <a:ext cx="8096849" cy="420260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200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412776"/>
            <a:ext cx="7583191" cy="648072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Art. 102 SSW: vermeerderd met opdeciemen </a:t>
            </a:r>
            <a:r>
              <a:rPr lang="nl-B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BE" sz="10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nl-BE" sz="1050" dirty="0"/>
              <a:t>Vermenigvuldiging met aantal werknemers (art. 103 SSW: max 100-voud maximumboete)</a:t>
            </a:r>
          </a:p>
          <a:p>
            <a:endParaRPr lang="nl-BE" sz="105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800F-C557-48CD-A6AC-87335988A31F}" type="slidenum">
              <a:rPr lang="en-GB" noProof="1" smtClean="0"/>
              <a:pPr/>
              <a:t>33</a:t>
            </a:fld>
            <a:endParaRPr lang="en-GB" noProof="1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45330"/>
              </p:ext>
            </p:extLst>
          </p:nvPr>
        </p:nvGraphicFramePr>
        <p:xfrm>
          <a:off x="755576" y="2492896"/>
          <a:ext cx="7632847" cy="30243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Gevangenisstraf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 err="1"/>
                        <a:t>Strafr</a:t>
                      </a:r>
                      <a:r>
                        <a:rPr lang="nl-NL" sz="1600" b="1" dirty="0"/>
                        <a:t>.</a:t>
                      </a:r>
                      <a:r>
                        <a:rPr lang="nl-NL" sz="1600" b="1" baseline="0" dirty="0"/>
                        <a:t> geldboete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Adm. geldboete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nl-NL" sz="1800" b="1" baseline="0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 1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 – 800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nl-NL" sz="1800" b="1" baseline="0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 2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200 – 2.000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800 – 8.000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6m</a:t>
                      </a:r>
                      <a:r>
                        <a:rPr lang="nl-NL" sz="1600" dirty="0"/>
                        <a:t>. – </a:t>
                      </a:r>
                      <a:r>
                        <a:rPr lang="nl-NL" sz="1600" dirty="0" err="1"/>
                        <a:t>3j</a:t>
                      </a:r>
                      <a:r>
                        <a:rPr lang="nl-NL" sz="16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4.800</a:t>
                      </a:r>
                      <a:r>
                        <a:rPr lang="nl-NL" sz="1600" baseline="0" dirty="0"/>
                        <a:t> – 48.000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2.400 – 24.000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21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4001" y="1688917"/>
            <a:ext cx="7583191" cy="648072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Art. 102 SSW en 41 bis </a:t>
            </a:r>
            <a:r>
              <a:rPr lang="nl-BE" dirty="0" err="1">
                <a:solidFill>
                  <a:schemeClr val="tx1"/>
                </a:solidFill>
              </a:rPr>
              <a:t>Sw</a:t>
            </a:r>
            <a:r>
              <a:rPr lang="nl-BE" dirty="0">
                <a:solidFill>
                  <a:schemeClr val="tx1"/>
                </a:solidFill>
              </a:rPr>
              <a:t>.: boete rechtspersonen vermeerderd met opdeciemen </a:t>
            </a:r>
            <a:r>
              <a:rPr lang="nl-B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BE" sz="10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nl-BE" sz="1050" dirty="0"/>
              <a:t>Vermenigvuldiging met aantal werknemers (art. 103 SSW: max 100-voud maximumboete)</a:t>
            </a:r>
          </a:p>
          <a:p>
            <a:endParaRPr lang="nl-BE" sz="105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8800F-C557-48CD-A6AC-87335988A31F}" type="slidenum">
              <a:rPr lang="en-GB" noProof="1" smtClean="0"/>
              <a:pPr/>
              <a:t>34</a:t>
            </a:fld>
            <a:endParaRPr lang="en-GB" noProof="1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56984"/>
              </p:ext>
            </p:extLst>
          </p:nvPr>
        </p:nvGraphicFramePr>
        <p:xfrm>
          <a:off x="827584" y="2852936"/>
          <a:ext cx="7632847" cy="30243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Gevangenisstraf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 err="1"/>
                        <a:t>Strafr</a:t>
                      </a:r>
                      <a:r>
                        <a:rPr lang="nl-NL" sz="1600" b="1" dirty="0"/>
                        <a:t>.</a:t>
                      </a:r>
                      <a:r>
                        <a:rPr lang="nl-NL" sz="1600" b="1" baseline="0" dirty="0"/>
                        <a:t> geldboete</a:t>
                      </a:r>
                      <a:endParaRPr lang="nl-N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/>
                        <a:t>Adm. geldboete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nl-NL" sz="1800" b="1" baseline="0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 1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 – 800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nl-NL" sz="1800" b="1" baseline="0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 2</a:t>
                      </a:r>
                      <a:endParaRPr lang="nl-NL" sz="1800" b="1" dirty="0">
                        <a:ln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200 – 2.000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800 – 8.000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400 – 4.000</a:t>
                      </a:r>
                      <a:r>
                        <a:rPr lang="nl-NL" sz="1600" baseline="0" dirty="0"/>
                        <a:t> EUR</a:t>
                      </a:r>
                      <a:endParaRPr lang="nl-N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ln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</a:rPr>
                        <a:t>Niveau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6m</a:t>
                      </a:r>
                      <a:r>
                        <a:rPr lang="nl-NL" sz="1600" dirty="0"/>
                        <a:t>. – </a:t>
                      </a:r>
                      <a:r>
                        <a:rPr lang="nl-NL" sz="1600" dirty="0" err="1"/>
                        <a:t>3j</a:t>
                      </a:r>
                      <a:r>
                        <a:rPr lang="nl-NL" sz="16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4.800</a:t>
                      </a:r>
                      <a:r>
                        <a:rPr lang="nl-NL" sz="1600" baseline="0" dirty="0"/>
                        <a:t> – 48.000 EUR</a:t>
                      </a:r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2.400 – 24.000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7964" y="558856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FF0000"/>
                </a:solidFill>
              </a:rPr>
              <a:t>24.000 – 576.000 EUR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51720" y="5301208"/>
            <a:ext cx="216024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1720" y="5301208"/>
            <a:ext cx="216024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5301208"/>
            <a:ext cx="2088232" cy="2160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11960" y="5301208"/>
            <a:ext cx="2088232" cy="2528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20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097EC69-3CA6-49CA-B78A-26705A231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A4BD13-B787-4FAA-A1EA-D8952B35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F0E85B-ECE6-40AB-87BC-F7BAC72A063C}"/>
              </a:ext>
            </a:extLst>
          </p:cNvPr>
          <p:cNvSpPr txBox="1"/>
          <p:nvPr/>
        </p:nvSpPr>
        <p:spPr>
          <a:xfrm>
            <a:off x="1005841" y="4127862"/>
            <a:ext cx="3740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/>
              <a:t>Sepot</a:t>
            </a:r>
            <a:endParaRPr lang="fr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/>
              <a:t>Strafrechtelijke</a:t>
            </a:r>
            <a:r>
              <a:rPr lang="fr-BE" sz="1600" dirty="0"/>
              <a:t> </a:t>
            </a:r>
            <a:r>
              <a:rPr lang="fr-BE" sz="1600" dirty="0" err="1"/>
              <a:t>vervolging</a:t>
            </a:r>
            <a:endParaRPr lang="fr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VSBG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Vordering</a:t>
            </a:r>
            <a:r>
              <a:rPr lang="fr-BE" sz="1400" dirty="0"/>
              <a:t> arbeidsrechtbank</a:t>
            </a:r>
            <a:endParaRPr lang="nl-BE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0AB8DFC-D3DA-4A60-A1E8-E93CD91F72BD}"/>
              </a:ext>
            </a:extLst>
          </p:cNvPr>
          <p:cNvSpPr/>
          <p:nvPr/>
        </p:nvSpPr>
        <p:spPr>
          <a:xfrm>
            <a:off x="5857058" y="2711849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56847A-CD37-4FA5-9A40-678773A3EB47}"/>
              </a:ext>
            </a:extLst>
          </p:cNvPr>
          <p:cNvSpPr/>
          <p:nvPr/>
        </p:nvSpPr>
        <p:spPr>
          <a:xfrm>
            <a:off x="615042" y="1572856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bg1"/>
                </a:solidFill>
              </a:rPr>
              <a:t>Inbreuken</a:t>
            </a:r>
            <a:r>
              <a:rPr lang="fr-BE" dirty="0">
                <a:solidFill>
                  <a:schemeClr val="bg1"/>
                </a:solidFill>
              </a:rPr>
              <a:t> niveau </a:t>
            </a:r>
          </a:p>
          <a:p>
            <a:pPr algn="ctr"/>
            <a:r>
              <a:rPr lang="fr-BE" dirty="0">
                <a:solidFill>
                  <a:schemeClr val="bg1"/>
                </a:solidFill>
              </a:rPr>
              <a:t>2 – 3 -4 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99648B-3915-41FC-91D1-4F1C3CFD3C65}"/>
              </a:ext>
            </a:extLst>
          </p:cNvPr>
          <p:cNvSpPr/>
          <p:nvPr/>
        </p:nvSpPr>
        <p:spPr>
          <a:xfrm>
            <a:off x="615042" y="2706188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30B086-BC10-4563-AA0C-B6A38E258481}"/>
              </a:ext>
            </a:extLst>
          </p:cNvPr>
          <p:cNvSpPr txBox="1"/>
          <p:nvPr/>
        </p:nvSpPr>
        <p:spPr>
          <a:xfrm>
            <a:off x="1097279" y="3019261"/>
            <a:ext cx="2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</a:rPr>
              <a:t>Auditoraat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909124-5E68-49BE-AE9F-7ECE3B9AA7F3}"/>
              </a:ext>
            </a:extLst>
          </p:cNvPr>
          <p:cNvSpPr/>
          <p:nvPr/>
        </p:nvSpPr>
        <p:spPr>
          <a:xfrm>
            <a:off x="5857058" y="1572855"/>
            <a:ext cx="2260964" cy="9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BB6CA9-2DA4-47CA-9D0E-8C91CCB26AFE}"/>
              </a:ext>
            </a:extLst>
          </p:cNvPr>
          <p:cNvSpPr txBox="1"/>
          <p:nvPr/>
        </p:nvSpPr>
        <p:spPr>
          <a:xfrm>
            <a:off x="6043744" y="1863634"/>
            <a:ext cx="19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niveau 1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1BA8F8-A5DC-447D-9125-3CE7F9EBF3C4}"/>
              </a:ext>
            </a:extLst>
          </p:cNvPr>
          <p:cNvSpPr txBox="1"/>
          <p:nvPr/>
        </p:nvSpPr>
        <p:spPr>
          <a:xfrm>
            <a:off x="5988773" y="2712283"/>
            <a:ext cx="208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Dienst </a:t>
            </a:r>
            <a:r>
              <a:rPr lang="fr-BE" dirty="0" err="1">
                <a:solidFill>
                  <a:schemeClr val="bg1"/>
                </a:solidFill>
              </a:rPr>
              <a:t>Administratieve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Geldboeten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CE98568-AB0F-4FC8-B5A2-DDE3619FCB19}"/>
              </a:ext>
            </a:extLst>
          </p:cNvPr>
          <p:cNvSpPr/>
          <p:nvPr/>
        </p:nvSpPr>
        <p:spPr>
          <a:xfrm rot="20563569">
            <a:off x="2567725" y="3568936"/>
            <a:ext cx="2996325" cy="40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763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093799-3F1C-438E-AF78-903227BB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5263D1-DE5F-49D2-A574-EDF858B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Strafrechtelijke gevolgen van een onderzoek</a:t>
            </a:r>
            <a:endParaRPr lang="nl-B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96905E1-9922-48BF-B6C3-091B3B92B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055588"/>
              </p:ext>
            </p:extLst>
          </p:nvPr>
        </p:nvGraphicFramePr>
        <p:xfrm>
          <a:off x="939568" y="1459684"/>
          <a:ext cx="6669248" cy="409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676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76BF47A-ACA8-417A-AAE1-75F556B97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120140"/>
            <a:ext cx="9144000" cy="4495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200296" y="653351"/>
            <a:ext cx="5486401" cy="1488958"/>
          </a:xfrm>
        </p:spPr>
        <p:txBody>
          <a:bodyPr>
            <a:noAutofit/>
          </a:bodyPr>
          <a:lstStyle/>
          <a:p>
            <a:r>
              <a:rPr lang="nl-NL" sz="3600" dirty="0"/>
              <a:t>Nuttige 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24896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093799-3F1C-438E-AF78-903227BB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5263D1-DE5F-49D2-A574-EDF858B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Nuttige tips &amp; tricks</a:t>
            </a:r>
            <a:endParaRPr lang="nl-B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940C53E-3172-4E76-AF00-A90D24F7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39722"/>
              </p:ext>
            </p:extLst>
          </p:nvPr>
        </p:nvGraphicFramePr>
        <p:xfrm>
          <a:off x="1378591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25704-7F04-485C-A0D2-187F98CE20F3}"/>
              </a:ext>
            </a:extLst>
          </p:cNvPr>
          <p:cNvSpPr txBox="1"/>
          <p:nvPr/>
        </p:nvSpPr>
        <p:spPr>
          <a:xfrm>
            <a:off x="1669015" y="1627463"/>
            <a:ext cx="59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Tijdens de eigenlijke controle </a:t>
            </a:r>
          </a:p>
        </p:txBody>
      </p:sp>
    </p:spTree>
    <p:extLst>
      <p:ext uri="{BB962C8B-B14F-4D97-AF65-F5344CB8AC3E}">
        <p14:creationId xmlns:p14="http://schemas.microsoft.com/office/powerpoint/2010/main" val="3671037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093799-3F1C-438E-AF78-903227BB2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5263D1-DE5F-49D2-A574-EDF858BE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Nuttige tips &amp; tricks</a:t>
            </a:r>
            <a:endParaRPr lang="nl-B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940C53E-3172-4E76-AF00-A90D24F7B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495847"/>
              </p:ext>
            </p:extLst>
          </p:nvPr>
        </p:nvGraphicFramePr>
        <p:xfrm>
          <a:off x="1355341" y="1386100"/>
          <a:ext cx="6096000" cy="406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725704-7F04-485C-A0D2-187F98CE20F3}"/>
              </a:ext>
            </a:extLst>
          </p:cNvPr>
          <p:cNvSpPr txBox="1"/>
          <p:nvPr/>
        </p:nvSpPr>
        <p:spPr>
          <a:xfrm>
            <a:off x="1686827" y="1627464"/>
            <a:ext cx="572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Tijdens het lopend onderzoek </a:t>
            </a:r>
          </a:p>
        </p:txBody>
      </p:sp>
    </p:spTree>
    <p:extLst>
      <p:ext uri="{BB962C8B-B14F-4D97-AF65-F5344CB8AC3E}">
        <p14:creationId xmlns:p14="http://schemas.microsoft.com/office/powerpoint/2010/main" val="385964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controle?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EDAA09-BA5F-4120-BDB0-98CB75803DD9}"/>
              </a:ext>
            </a:extLst>
          </p:cNvPr>
          <p:cNvSpPr txBox="1"/>
          <p:nvPr/>
        </p:nvSpPr>
        <p:spPr>
          <a:xfrm>
            <a:off x="714103" y="1428206"/>
            <a:ext cx="778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Beleidsmatige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politieke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sturing</a:t>
            </a:r>
            <a:r>
              <a:rPr lang="fr-BE" dirty="0">
                <a:solidFill>
                  <a:srgbClr val="FF0000"/>
                </a:solidFill>
              </a:rPr>
              <a:t> 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10" name="Picture 9" descr="A picture containing text, bottle&#10;&#10;Description automatically generated">
            <a:extLst>
              <a:ext uri="{FF2B5EF4-FFF2-40B4-BE49-F238E27FC236}">
                <a16:creationId xmlns:a16="http://schemas.microsoft.com/office/drawing/2014/main" xmlns="" id="{22CC052C-DB5E-430D-8B31-0FB32EE5E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86" y="1760158"/>
            <a:ext cx="4036880" cy="1040368"/>
          </a:xfrm>
          <a:prstGeom prst="rect">
            <a:avLst/>
          </a:prstGeom>
        </p:spPr>
      </p:pic>
      <p:pic>
        <p:nvPicPr>
          <p:cNvPr id="12" name="Picture 11" descr="A picture containing text, bottle, black&#10;&#10;Description automatically generated">
            <a:extLst>
              <a:ext uri="{FF2B5EF4-FFF2-40B4-BE49-F238E27FC236}">
                <a16:creationId xmlns:a16="http://schemas.microsoft.com/office/drawing/2014/main" xmlns="" id="{AF903576-AB3A-46FA-B598-B73772AF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2" y="3973625"/>
            <a:ext cx="3558387" cy="1204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9E51FE-3FDE-4914-8AC9-5589B20C9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" y="3015626"/>
            <a:ext cx="6810102" cy="789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B27415-3EAF-4AC8-BE3F-2D4417D82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13154"/>
            <a:ext cx="3234762" cy="10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AF12-7725-4B65-8689-067CA4F24F25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800" b="1" dirty="0"/>
              <a:t>Veerle Van Keirsbilck</a:t>
            </a:r>
            <a:endParaRPr lang="nl-NL" sz="1800" dirty="0"/>
          </a:p>
          <a:p>
            <a:r>
              <a:rPr lang="nl-NL" i="1" dirty="0"/>
              <a:t>Senior </a:t>
            </a:r>
            <a:r>
              <a:rPr lang="nl-NL" i="1" dirty="0" err="1"/>
              <a:t>associate</a:t>
            </a:r>
            <a:endParaRPr lang="nl-NL" dirty="0"/>
          </a:p>
          <a:p>
            <a:endParaRPr lang="nl-NL" i="1" dirty="0"/>
          </a:p>
          <a:p>
            <a:r>
              <a:rPr lang="nl-NL" b="1" dirty="0"/>
              <a:t>T</a:t>
            </a:r>
            <a:r>
              <a:rPr lang="nl-NL" dirty="0"/>
              <a:t> 056 26 08 66</a:t>
            </a:r>
          </a:p>
          <a:p>
            <a:r>
              <a:rPr lang="nl-NL" dirty="0">
                <a:solidFill>
                  <a:srgbClr val="FF0000"/>
                </a:solidFill>
              </a:rPr>
              <a:t>veerle.vankeirsbilck@claeysengels.be</a:t>
            </a:r>
          </a:p>
          <a:p>
            <a:r>
              <a:rPr lang="nl-NL" dirty="0">
                <a:solidFill>
                  <a:srgbClr val="FF0000"/>
                </a:solidFill>
              </a:rPr>
              <a:t>www.claeysengels.be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A2BEA5-F164-425A-B59B-D7A3D0909F41}"/>
              </a:ext>
            </a:extLst>
          </p:cNvPr>
          <p:cNvSpPr txBox="1"/>
          <p:nvPr/>
        </p:nvSpPr>
        <p:spPr>
          <a:xfrm>
            <a:off x="5213324" y="3649211"/>
            <a:ext cx="3240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nl-BE" b="1" dirty="0">
                <a:solidFill>
                  <a:srgbClr val="4A4A49"/>
                </a:solidFill>
              </a:rPr>
              <a:t>Bart Adriaens</a:t>
            </a:r>
          </a:p>
          <a:p>
            <a:pPr algn="ctr" defTabSz="914377">
              <a:spcAft>
                <a:spcPts val="600"/>
              </a:spcAft>
            </a:pPr>
            <a:r>
              <a:rPr lang="nl-BE" sz="1400" i="1" dirty="0">
                <a:solidFill>
                  <a:srgbClr val="4A4A49"/>
                </a:solidFill>
              </a:rPr>
              <a:t>Vennoot</a:t>
            </a:r>
          </a:p>
          <a:p>
            <a:endParaRPr lang="nl-BE" dirty="0"/>
          </a:p>
          <a:p>
            <a:pPr algn="ctr" defTabSz="914377">
              <a:spcAft>
                <a:spcPts val="600"/>
              </a:spcAft>
            </a:pPr>
            <a:r>
              <a:rPr lang="nl-BE" sz="1400" b="1" dirty="0">
                <a:solidFill>
                  <a:srgbClr val="4A4A49"/>
                </a:solidFill>
              </a:rPr>
              <a:t>T </a:t>
            </a:r>
            <a:r>
              <a:rPr lang="nl-BE" sz="1400" dirty="0">
                <a:solidFill>
                  <a:srgbClr val="4A4A49"/>
                </a:solidFill>
              </a:rPr>
              <a:t>056 26 08 74</a:t>
            </a:r>
          </a:p>
          <a:p>
            <a:pPr algn="ctr" defTabSz="914377">
              <a:spcAft>
                <a:spcPts val="600"/>
              </a:spcAft>
            </a:pPr>
            <a:r>
              <a:rPr lang="nl-BE" sz="1400" dirty="0">
                <a:solidFill>
                  <a:srgbClr val="FF0000"/>
                </a:solidFill>
              </a:rPr>
              <a:t>bart.adriaens@claeysengels.be</a:t>
            </a:r>
          </a:p>
          <a:p>
            <a:pPr algn="ctr" defTabSz="914377">
              <a:spcAft>
                <a:spcPts val="600"/>
              </a:spcAft>
            </a:pPr>
            <a:r>
              <a:rPr lang="nl-BE" sz="1400" dirty="0">
                <a:solidFill>
                  <a:srgbClr val="FF0000"/>
                </a:solidFill>
              </a:rPr>
              <a:t>www.claeysengels.be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696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4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controle?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EDAA09-BA5F-4120-BDB0-98CB75803DD9}"/>
              </a:ext>
            </a:extLst>
          </p:cNvPr>
          <p:cNvSpPr txBox="1"/>
          <p:nvPr/>
        </p:nvSpPr>
        <p:spPr>
          <a:xfrm>
            <a:off x="714103" y="1663339"/>
            <a:ext cx="77854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Inspectie in het </a:t>
            </a:r>
            <a:r>
              <a:rPr lang="fr-BE" dirty="0" err="1">
                <a:solidFill>
                  <a:srgbClr val="FF0000"/>
                </a:solidFill>
              </a:rPr>
              <a:t>kader</a:t>
            </a:r>
            <a:r>
              <a:rPr lang="fr-BE" dirty="0">
                <a:solidFill>
                  <a:srgbClr val="FF0000"/>
                </a:solidFill>
              </a:rPr>
              <a:t> van </a:t>
            </a:r>
            <a:r>
              <a:rPr lang="fr-BE" dirty="0" err="1">
                <a:solidFill>
                  <a:srgbClr val="FF0000"/>
                </a:solidFill>
              </a:rPr>
              <a:t>een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groter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onderzoek</a:t>
            </a:r>
            <a:endParaRPr lang="fr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1600" dirty="0" err="1"/>
              <a:t>Onderzoek</a:t>
            </a:r>
            <a:r>
              <a:rPr lang="fr-BE" sz="1600" dirty="0"/>
              <a:t> </a:t>
            </a:r>
            <a:r>
              <a:rPr lang="fr-BE" sz="1600" dirty="0" err="1"/>
              <a:t>gestuurd</a:t>
            </a:r>
            <a:r>
              <a:rPr lang="fr-BE" sz="1600" dirty="0"/>
              <a:t> </a:t>
            </a:r>
            <a:r>
              <a:rPr lang="fr-BE" sz="1600" dirty="0" err="1"/>
              <a:t>vanuit</a:t>
            </a:r>
            <a:r>
              <a:rPr lang="fr-BE" sz="1600" dirty="0"/>
              <a:t> het </a:t>
            </a:r>
            <a:r>
              <a:rPr lang="fr-BE" sz="1600" dirty="0" err="1"/>
              <a:t>arbeidsauditoraat</a:t>
            </a:r>
            <a:endParaRPr lang="fr-BE" sz="1600" dirty="0"/>
          </a:p>
          <a:p>
            <a:endParaRPr lang="fr-B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1600" dirty="0" err="1"/>
              <a:t>Gerechtelijk</a:t>
            </a:r>
            <a:r>
              <a:rPr lang="fr-BE" sz="1600" dirty="0"/>
              <a:t> </a:t>
            </a:r>
            <a:r>
              <a:rPr lang="fr-BE" sz="1600" dirty="0" err="1"/>
              <a:t>onderzoek</a:t>
            </a:r>
            <a:r>
              <a:rPr lang="fr-BE" sz="1600" dirty="0"/>
              <a:t> onder </a:t>
            </a:r>
            <a:r>
              <a:rPr lang="fr-BE" sz="1600" dirty="0" err="1"/>
              <a:t>leiding</a:t>
            </a:r>
            <a:r>
              <a:rPr lang="fr-BE" sz="1600" dirty="0"/>
              <a:t> van de </a:t>
            </a:r>
            <a:r>
              <a:rPr lang="fr-BE" sz="1600" dirty="0" err="1"/>
              <a:t>onderzoeksrechter</a:t>
            </a:r>
            <a:endParaRPr lang="nl-BE" sz="1600" dirty="0"/>
          </a:p>
          <a:p>
            <a:endParaRPr lang="fr-BE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Controle op </a:t>
            </a:r>
            <a:r>
              <a:rPr lang="fr-BE" dirty="0" err="1">
                <a:solidFill>
                  <a:srgbClr val="FF0000"/>
                </a:solidFill>
              </a:rPr>
              <a:t>eigen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initiatief</a:t>
            </a:r>
            <a:r>
              <a:rPr lang="fr-BE" dirty="0">
                <a:solidFill>
                  <a:srgbClr val="FF0000"/>
                </a:solidFill>
              </a:rPr>
              <a:t> van de sociale inspectie </a:t>
            </a:r>
          </a:p>
          <a:p>
            <a:pPr>
              <a:tabLst>
                <a:tab pos="87313" algn="l"/>
              </a:tabLst>
            </a:pPr>
            <a:r>
              <a:rPr lang="fr-BE" sz="1400" dirty="0"/>
              <a:t>		(al dan niet </a:t>
            </a:r>
            <a:r>
              <a:rPr lang="fr-BE" sz="1400" dirty="0" err="1"/>
              <a:t>georganiseerd</a:t>
            </a:r>
            <a:r>
              <a:rPr lang="fr-BE" sz="1400" dirty="0"/>
              <a:t> </a:t>
            </a:r>
            <a:r>
              <a:rPr lang="fr-BE" sz="1400" dirty="0" err="1"/>
              <a:t>vanuit</a:t>
            </a:r>
            <a:r>
              <a:rPr lang="fr-BE" sz="1400" dirty="0"/>
              <a:t> </a:t>
            </a:r>
            <a:r>
              <a:rPr lang="fr-BE" sz="1400" dirty="0" err="1"/>
              <a:t>verschillende</a:t>
            </a:r>
            <a:r>
              <a:rPr lang="fr-BE" sz="1400" dirty="0"/>
              <a:t> </a:t>
            </a:r>
            <a:r>
              <a:rPr lang="fr-BE" sz="1400" dirty="0" err="1"/>
              <a:t>diensten</a:t>
            </a:r>
            <a:r>
              <a:rPr lang="fr-BE" sz="1400" dirty="0"/>
              <a:t>)</a:t>
            </a:r>
            <a:endParaRPr lang="fr-BE" dirty="0"/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Inspectie </a:t>
            </a:r>
            <a:r>
              <a:rPr lang="fr-BE" dirty="0" err="1">
                <a:solidFill>
                  <a:srgbClr val="FF0000"/>
                </a:solidFill>
              </a:rPr>
              <a:t>n.a.v</a:t>
            </a:r>
            <a:r>
              <a:rPr lang="fr-BE" dirty="0">
                <a:solidFill>
                  <a:srgbClr val="FF0000"/>
                </a:solidFill>
              </a:rPr>
              <a:t>. </a:t>
            </a:r>
            <a:r>
              <a:rPr lang="fr-BE" dirty="0" err="1">
                <a:solidFill>
                  <a:srgbClr val="FF0000"/>
                </a:solidFill>
              </a:rPr>
              <a:t>een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klacht</a:t>
            </a:r>
            <a:endParaRPr lang="fr-BE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Toevalstreffer</a:t>
            </a: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818179" y="1640981"/>
            <a:ext cx="3960000" cy="39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FE0ECB-0740-4EC4-A268-48076357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200297" y="914611"/>
            <a:ext cx="6072678" cy="1462829"/>
          </a:xfrm>
        </p:spPr>
        <p:txBody>
          <a:bodyPr>
            <a:noAutofit/>
          </a:bodyPr>
          <a:lstStyle/>
          <a:p>
            <a:r>
              <a:rPr lang="nl-NL" sz="3400" dirty="0"/>
              <a:t>De inspectie als onderdeel van een onderzoek</a:t>
            </a:r>
          </a:p>
        </p:txBody>
      </p:sp>
    </p:spTree>
    <p:extLst>
      <p:ext uri="{BB962C8B-B14F-4D97-AF65-F5344CB8AC3E}">
        <p14:creationId xmlns:p14="http://schemas.microsoft.com/office/powerpoint/2010/main" val="42331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D20BC5C4-0CF3-4DF2-8CA1-2C6C12526EE6}"/>
              </a:ext>
            </a:extLst>
          </p:cNvPr>
          <p:cNvSpPr/>
          <p:nvPr/>
        </p:nvSpPr>
        <p:spPr>
          <a:xfrm rot="20616642" flipV="1">
            <a:off x="5419032" y="2140471"/>
            <a:ext cx="2252793" cy="2522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7FCC68B1-6DC8-4613-9C15-2B455F04B714}"/>
              </a:ext>
            </a:extLst>
          </p:cNvPr>
          <p:cNvSpPr/>
          <p:nvPr/>
        </p:nvSpPr>
        <p:spPr>
          <a:xfrm rot="983358">
            <a:off x="5392905" y="2801564"/>
            <a:ext cx="2252793" cy="2522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De inspectie als onderdeel van een onderzoek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55576" y="3573016"/>
            <a:ext cx="7601615" cy="151194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6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1" indent="-268281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/>
              <a:t>			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18511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Vooronderzoek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Onderzoek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Beslissing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21851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Vervolging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2204864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0072" y="2204864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1720" y="182507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Actie</a:t>
            </a:r>
            <a:endParaRPr lang="nl-BE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182507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Pro </a:t>
            </a:r>
            <a:r>
              <a:rPr lang="nl-BE" sz="1400" i="1" dirty="0" err="1"/>
              <a:t>justitia</a:t>
            </a:r>
            <a:endParaRPr lang="nl-BE" i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DEDAAB-E854-4E45-A17C-752E715B6320}"/>
              </a:ext>
            </a:extLst>
          </p:cNvPr>
          <p:cNvCxnSpPr>
            <a:cxnSpLocks/>
          </p:cNvCxnSpPr>
          <p:nvPr/>
        </p:nvCxnSpPr>
        <p:spPr>
          <a:xfrm>
            <a:off x="3815916" y="2204864"/>
            <a:ext cx="0" cy="3062132"/>
          </a:xfrm>
          <a:prstGeom prst="line">
            <a:avLst/>
          </a:prstGeom>
          <a:ln w="476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A4EC337D-1B0A-45F8-B3F8-37BC0E5F0855}"/>
              </a:ext>
            </a:extLst>
          </p:cNvPr>
          <p:cNvSpPr/>
          <p:nvPr/>
        </p:nvSpPr>
        <p:spPr>
          <a:xfrm>
            <a:off x="946400" y="2464524"/>
            <a:ext cx="7378993" cy="2579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8001C5-0054-4DB9-BB6D-93D38A94B048}"/>
              </a:ext>
            </a:extLst>
          </p:cNvPr>
          <p:cNvSpPr txBox="1"/>
          <p:nvPr/>
        </p:nvSpPr>
        <p:spPr>
          <a:xfrm rot="20646796">
            <a:off x="5991680" y="1756384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VSBG</a:t>
            </a:r>
            <a:endParaRPr lang="nl-BE" dirty="0"/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xmlns="" id="{23E32614-E0B2-4CC3-809E-70AA63385F89}"/>
              </a:ext>
            </a:extLst>
          </p:cNvPr>
          <p:cNvSpPr/>
          <p:nvPr/>
        </p:nvSpPr>
        <p:spPr>
          <a:xfrm rot="10800000">
            <a:off x="3127939" y="5473458"/>
            <a:ext cx="1348262" cy="430291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58BC82-CAF9-430D-8F67-7A23B805989E}"/>
              </a:ext>
            </a:extLst>
          </p:cNvPr>
          <p:cNvSpPr txBox="1"/>
          <p:nvPr/>
        </p:nvSpPr>
        <p:spPr>
          <a:xfrm rot="950387">
            <a:off x="5450959" y="308037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Dienst Administratieve Geldboeten (sepot)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6F47EE6-F6E0-4A9E-97DE-E161734069FF}"/>
              </a:ext>
            </a:extLst>
          </p:cNvPr>
          <p:cNvSpPr/>
          <p:nvPr/>
        </p:nvSpPr>
        <p:spPr>
          <a:xfrm>
            <a:off x="861051" y="4823568"/>
            <a:ext cx="2216784" cy="31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E7F95CB-7EAD-4D64-9E83-5208476CFCC3}"/>
              </a:ext>
            </a:extLst>
          </p:cNvPr>
          <p:cNvSpPr/>
          <p:nvPr/>
        </p:nvSpPr>
        <p:spPr>
          <a:xfrm>
            <a:off x="4472364" y="4823568"/>
            <a:ext cx="2216784" cy="31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788C98-3DBE-40BA-AABC-888BFC424BC0}"/>
              </a:ext>
            </a:extLst>
          </p:cNvPr>
          <p:cNvSpPr txBox="1"/>
          <p:nvPr/>
        </p:nvSpPr>
        <p:spPr>
          <a:xfrm>
            <a:off x="1004086" y="4794550"/>
            <a:ext cx="20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sociale inspectie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9B76DC8-1BF9-4239-A8E3-7ABD335A43A1}"/>
              </a:ext>
            </a:extLst>
          </p:cNvPr>
          <p:cNvSpPr txBox="1"/>
          <p:nvPr/>
        </p:nvSpPr>
        <p:spPr>
          <a:xfrm>
            <a:off x="4568404" y="4794550"/>
            <a:ext cx="20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>
                <a:solidFill>
                  <a:schemeClr val="bg1"/>
                </a:solidFill>
              </a:rPr>
              <a:t>auditoraat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1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3625" y="6492875"/>
            <a:ext cx="460375" cy="365125"/>
          </a:xfrm>
        </p:spPr>
        <p:txBody>
          <a:bodyPr/>
          <a:lstStyle/>
          <a:p>
            <a:fld id="{A03FAF12-7725-4B65-8689-067CA4F24F25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05013ED-0CD7-4FA1-BC59-9FD564972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49580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200296" y="914612"/>
            <a:ext cx="6601098" cy="1210280"/>
          </a:xfrm>
        </p:spPr>
        <p:txBody>
          <a:bodyPr>
            <a:noAutofit/>
          </a:bodyPr>
          <a:lstStyle/>
          <a:p>
            <a:r>
              <a:rPr lang="nl-NL" sz="3600" dirty="0"/>
              <a:t>Wie is de sociale inspectie?</a:t>
            </a:r>
          </a:p>
        </p:txBody>
      </p:sp>
    </p:spTree>
    <p:extLst>
      <p:ext uri="{BB962C8B-B14F-4D97-AF65-F5344CB8AC3E}">
        <p14:creationId xmlns:p14="http://schemas.microsoft.com/office/powerpoint/2010/main" val="16853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Wie is de sociale inspectie?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F51C61-62B1-47F6-A55F-A3D141E1C26A}"/>
              </a:ext>
            </a:extLst>
          </p:cNvPr>
          <p:cNvSpPr/>
          <p:nvPr/>
        </p:nvSpPr>
        <p:spPr>
          <a:xfrm>
            <a:off x="709749" y="158234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Toezicht Sociale Wetten (FOD WASO)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RSZ-inspectie (voorheen RSZ-inspectie en sociale inspectie)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Toezicht op het Welzijn op het Werk (FOD WASO)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RVA-inspectie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RSVZ-inspectie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/>
              <a:t>RIZIV-inspectie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/>
              <a:t>RKW-inspectie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 err="1"/>
              <a:t>Fedris</a:t>
            </a:r>
            <a:endParaRPr lang="nl-BE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/>
              <a:t>RJV-inspectie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/>
              <a:t>AO-inspectie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b="1" dirty="0"/>
              <a:t>Vlaamse-sociale inspectiedienst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BE" dirty="0"/>
              <a:t>En nog een aantal minder belangrijke diensten</a:t>
            </a:r>
          </a:p>
        </p:txBody>
      </p:sp>
    </p:spTree>
    <p:extLst>
      <p:ext uri="{BB962C8B-B14F-4D97-AF65-F5344CB8AC3E}">
        <p14:creationId xmlns:p14="http://schemas.microsoft.com/office/powerpoint/2010/main" val="6464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E_Office Theme w visuals">
  <a:themeElements>
    <a:clrScheme name="CE">
      <a:dk1>
        <a:srgbClr val="4A4A49"/>
      </a:dk1>
      <a:lt1>
        <a:srgbClr val="FFFFFF"/>
      </a:lt1>
      <a:dk2>
        <a:srgbClr val="FF0000"/>
      </a:dk2>
      <a:lt2>
        <a:srgbClr val="EDEDED"/>
      </a:lt2>
      <a:accent1>
        <a:srgbClr val="A62107"/>
      </a:accent1>
      <a:accent2>
        <a:srgbClr val="929497"/>
      </a:accent2>
      <a:accent3>
        <a:srgbClr val="FF0000"/>
      </a:accent3>
      <a:accent4>
        <a:srgbClr val="EDEDED"/>
      </a:accent4>
      <a:accent5>
        <a:srgbClr val="4A4A49"/>
      </a:accent5>
      <a:accent6>
        <a:srgbClr val="FFFFFF"/>
      </a:accent6>
      <a:hlink>
        <a:srgbClr val="FF0000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77F0D3-9384-4107-BD76-93CCB45CED1C}" vid="{56E4C5DD-AC40-431A-9B3B-DAA6BF647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 P _ G E N E R A L ! 2 3 2 0 2 6 7 . 1 < / d o c u m e n t i d >  
     < s e n d e r i d > V E E V A N 4 V < / s e n d e r i d >  
     < s e n d e r e m a i l > V E E R L E . V A N K E I R S B I L C K @ C L A E Y S E N G E L S . B E < / s e n d e r e m a i l >  
     < l a s t m o d i f i e d > 2 0 2 1 - 0 2 - 2 4 T 1 0 : 1 6 : 0 2 . 0 0 0 0 0 0 0 + 0 1 : 0 0 < / l a s t m o d i f i e d >  
     < d a t a b a s e > P _ G E N E R A L < / d a t a b a s e >  
 < / p r o p e r t i e s > 
</file>

<file path=customXml/itemProps1.xml><?xml version="1.0" encoding="utf-8"?>
<ds:datastoreItem xmlns:ds="http://schemas.openxmlformats.org/officeDocument/2006/customXml" ds:itemID="{7DF7E3BD-5B54-49A6-89FA-739E6952E0D8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Microsoft Office PowerPoint</Application>
  <PresentationFormat>On-screen Show (4:3)</PresentationFormat>
  <Paragraphs>359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CE_Office Theme w visuals</vt:lpstr>
      <vt:lpstr>De sociale inspectie</vt:lpstr>
      <vt:lpstr>Wat gaan we bespreken?</vt:lpstr>
      <vt:lpstr>    Waarom een controle?</vt:lpstr>
      <vt:lpstr>Waarom een controle? </vt:lpstr>
      <vt:lpstr>Waarom een controle? </vt:lpstr>
      <vt:lpstr>De inspectie als onderdeel van een onderzoek</vt:lpstr>
      <vt:lpstr>De inspectie als onderdeel van een onderzoek</vt:lpstr>
      <vt:lpstr>Wie is de sociale inspectie?</vt:lpstr>
      <vt:lpstr>Wie is de sociale inspectie?</vt:lpstr>
      <vt:lpstr>Toezicht Sociale Wetten (TSW) </vt:lpstr>
      <vt:lpstr>RSZ-inspectie (voorheen RSZ-inspectie en sociale inspectie)</vt:lpstr>
      <vt:lpstr>RSZ-inspectie (voorheen RSZ-inspectie en sociale inspectie)</vt:lpstr>
      <vt:lpstr>RSZ-inspectie (voorheen RSZ-inspectie en sociale inspectie)</vt:lpstr>
      <vt:lpstr>Toezicht Welzijn op het Werk (TWW) </vt:lpstr>
      <vt:lpstr>RVA-inspectie </vt:lpstr>
      <vt:lpstr>Vlaamse Sociale Inspectie </vt:lpstr>
      <vt:lpstr>RSVZ-inspectie </vt:lpstr>
      <vt:lpstr>Samenwerkingsvormen</vt:lpstr>
      <vt:lpstr>Wat zijn de bevoegdheden van de sociale inspectie?</vt:lpstr>
      <vt:lpstr>Bevoegdheden van de sociale inspectie</vt:lpstr>
      <vt:lpstr>Onderzoeksbevoegdheden</vt:lpstr>
      <vt:lpstr>Onderzoeksbevoegdheden</vt:lpstr>
      <vt:lpstr>Onderzoeksbevoegdheden</vt:lpstr>
      <vt:lpstr>Onderzoeksbevoegdheden</vt:lpstr>
      <vt:lpstr>Dwangbevelen en andere dwangmaatregelen </vt:lpstr>
      <vt:lpstr>Belangrijke principes bij de bevoegdheden</vt:lpstr>
      <vt:lpstr>Appreciatiebevoegdheid</vt:lpstr>
      <vt:lpstr>Opmaken proces-verbaal </vt:lpstr>
      <vt:lpstr>Mogelijke gevolgen van een onderzoek</vt:lpstr>
      <vt:lpstr>Strafrechtelijke gevolgen van een onderzoek</vt:lpstr>
      <vt:lpstr>Strafrechtelijke gevolgen van een onderzoek</vt:lpstr>
      <vt:lpstr>Strafrechtelijke gevolgen van een onderzoek</vt:lpstr>
      <vt:lpstr>Strafrechtelijke gevolgen van een onderzoek</vt:lpstr>
      <vt:lpstr>Strafrechtelijke gevolgen van een onderzoek</vt:lpstr>
      <vt:lpstr>Strafrechtelijke gevolgen van een onderzoek</vt:lpstr>
      <vt:lpstr>Strafrechtelijke gevolgen van een onderzoek</vt:lpstr>
      <vt:lpstr>Nuttige tips &amp; tricks</vt:lpstr>
      <vt:lpstr>Nuttige tips &amp; tricks</vt:lpstr>
      <vt:lpstr>Nuttige tips &amp; tricks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sociale inspectie: een update in het kader van sociale dumping</dc:title>
  <dc:creator>Veerle Van Keirsbilck | Claeys &amp; Engels</dc:creator>
  <cp:lastModifiedBy>JVBALLA</cp:lastModifiedBy>
  <cp:revision>77</cp:revision>
  <cp:lastPrinted>2021-02-19T16:40:44Z</cp:lastPrinted>
  <dcterms:created xsi:type="dcterms:W3CDTF">2020-12-02T21:21:04Z</dcterms:created>
  <dcterms:modified xsi:type="dcterms:W3CDTF">2021-03-03T09:14:45Z</dcterms:modified>
</cp:coreProperties>
</file>